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80" r:id="rId3"/>
    <p:sldId id="265" r:id="rId4"/>
    <p:sldId id="257" r:id="rId5"/>
    <p:sldId id="266" r:id="rId6"/>
    <p:sldId id="286" r:id="rId7"/>
    <p:sldId id="258" r:id="rId8"/>
    <p:sldId id="259" r:id="rId9"/>
    <p:sldId id="260" r:id="rId10"/>
    <p:sldId id="289" r:id="rId11"/>
    <p:sldId id="261" r:id="rId12"/>
    <p:sldId id="262" r:id="rId13"/>
    <p:sldId id="263" r:id="rId14"/>
    <p:sldId id="264" r:id="rId15"/>
    <p:sldId id="287" r:id="rId16"/>
    <p:sldId id="281" r:id="rId17"/>
    <p:sldId id="291" r:id="rId18"/>
    <p:sldId id="292" r:id="rId19"/>
    <p:sldId id="284" r:id="rId20"/>
    <p:sldId id="285" r:id="rId21"/>
    <p:sldId id="276" r:id="rId22"/>
    <p:sldId id="275" r:id="rId23"/>
    <p:sldId id="277" r:id="rId24"/>
    <p:sldId id="279" r:id="rId25"/>
    <p:sldId id="267" r:id="rId26"/>
    <p:sldId id="288" r:id="rId27"/>
    <p:sldId id="269" r:id="rId28"/>
    <p:sldId id="273" r:id="rId29"/>
    <p:sldId id="268" r:id="rId30"/>
    <p:sldId id="282" r:id="rId31"/>
    <p:sldId id="283" r:id="rId32"/>
    <p:sldId id="270" r:id="rId33"/>
    <p:sldId id="271" r:id="rId34"/>
    <p:sldId id="272" r:id="rId35"/>
    <p:sldId id="274" r:id="rId36"/>
    <p:sldId id="290" r:id="rId37"/>
    <p:sldId id="278"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1E"/>
    <a:srgbClr val="3B8E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4660"/>
  </p:normalViewPr>
  <p:slideViewPr>
    <p:cSldViewPr snapToGrid="0">
      <p:cViewPr>
        <p:scale>
          <a:sx n="100" d="100"/>
          <a:sy n="100" d="100"/>
        </p:scale>
        <p:origin x="1152" y="40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b="1" spc="-150">
                <a:solidFill>
                  <a:srgbClr val="FFFEFF"/>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smtClean="0"/>
              <a:pPr/>
              <a:t>2/27/2019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3111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EE7DDEF-3767-4EAC-870F-07BBFE9D9E3C}"/>
              </a:ext>
            </a:extLst>
          </p:cNvPr>
          <p:cNvSpPr/>
          <p:nvPr userDrawn="1"/>
        </p:nvSpPr>
        <p:spPr>
          <a:xfrm>
            <a:off x="0" y="-4762"/>
            <a:ext cx="12230099" cy="685800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p:cNvSpPr>
            <a:spLocks noGrp="1"/>
          </p:cNvSpPr>
          <p:nvPr>
            <p:ph type="title"/>
          </p:nvPr>
        </p:nvSpPr>
        <p:spPr>
          <a:xfrm>
            <a:off x="6584571" y="1371600"/>
            <a:ext cx="4300916" cy="1396538"/>
          </a:xfrm>
        </p:spPr>
        <p:txBody>
          <a:bodyPr anchor="t"/>
          <a:lstStyle>
            <a:lvl1pPr>
              <a:defRPr b="1">
                <a:solidFill>
                  <a:schemeClr val="bg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pPr/>
              <a:t>2/27/2019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6D22F896-40B5-4ADD-8801-0D06FADFA095}" type="slidenum">
              <a:rPr lang="en-US" smtClean="0"/>
              <a:pPr/>
              <a:t>‹#›</a:t>
            </a:fld>
            <a:endParaRPr lang="en-US" dirty="0"/>
          </a:p>
        </p:txBody>
      </p:sp>
      <p:sp>
        <p:nvSpPr>
          <p:cNvPr id="7" name="Picture Placeholder 6">
            <a:extLst>
              <a:ext uri="{FF2B5EF4-FFF2-40B4-BE49-F238E27FC236}">
                <a16:creationId xmlns:a16="http://schemas.microsoft.com/office/drawing/2014/main" id="{703B1CE5-CE31-4770-A332-A61083F3EDD8}"/>
              </a:ext>
            </a:extLst>
          </p:cNvPr>
          <p:cNvSpPr>
            <a:spLocks noGrp="1"/>
          </p:cNvSpPr>
          <p:nvPr>
            <p:ph type="pic" sz="quarter" idx="13"/>
          </p:nvPr>
        </p:nvSpPr>
        <p:spPr>
          <a:xfrm>
            <a:off x="598488" y="1371600"/>
            <a:ext cx="5497512" cy="4456113"/>
          </a:xfrm>
        </p:spPr>
        <p:txBody>
          <a:bodyPr/>
          <a:lstStyle/>
          <a:p>
            <a:endParaRPr lang="en-US"/>
          </a:p>
        </p:txBody>
      </p:sp>
      <p:sp>
        <p:nvSpPr>
          <p:cNvPr id="34" name="Text Placeholder 3">
            <a:extLst>
              <a:ext uri="{FF2B5EF4-FFF2-40B4-BE49-F238E27FC236}">
                <a16:creationId xmlns:a16="http://schemas.microsoft.com/office/drawing/2014/main" id="{13662D93-498A-4005-8AD8-650552F7156D}"/>
              </a:ext>
            </a:extLst>
          </p:cNvPr>
          <p:cNvSpPr>
            <a:spLocks noGrp="1"/>
          </p:cNvSpPr>
          <p:nvPr>
            <p:ph type="body" sz="half" idx="2"/>
          </p:nvPr>
        </p:nvSpPr>
        <p:spPr>
          <a:xfrm>
            <a:off x="6584571" y="2908700"/>
            <a:ext cx="4300916" cy="2490387"/>
          </a:xfrm>
        </p:spPr>
        <p:txBody>
          <a:bodyPr>
            <a:normAutofit/>
          </a:bodyPr>
          <a:lstStyle>
            <a:lvl1pPr marL="0" indent="0" algn="ctr">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2223566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p:cNvSpPr>
            <a:spLocks noGrp="1"/>
          </p:cNvSpPr>
          <p:nvPr>
            <p:ph type="title"/>
          </p:nvPr>
        </p:nvSpPr>
        <p:spPr>
          <a:xfrm>
            <a:off x="804670" y="1061229"/>
            <a:ext cx="10588753" cy="795563"/>
          </a:xfrm>
        </p:spPr>
        <p:txBody>
          <a:bodyPr anchor="t"/>
          <a:lstStyle>
            <a:lvl1pPr algn="l">
              <a:defRPr b="1">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pPr/>
              <a:t>2/27/2019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
        <p:nvSpPr>
          <p:cNvPr id="34" name="Text Placeholder 3">
            <a:extLst>
              <a:ext uri="{FF2B5EF4-FFF2-40B4-BE49-F238E27FC236}">
                <a16:creationId xmlns:a16="http://schemas.microsoft.com/office/drawing/2014/main" id="{13662D93-498A-4005-8AD8-650552F7156D}"/>
              </a:ext>
            </a:extLst>
          </p:cNvPr>
          <p:cNvSpPr>
            <a:spLocks noGrp="1"/>
          </p:cNvSpPr>
          <p:nvPr>
            <p:ph type="body" sz="half" idx="2"/>
          </p:nvPr>
        </p:nvSpPr>
        <p:spPr>
          <a:xfrm>
            <a:off x="804671" y="2111449"/>
            <a:ext cx="10579610" cy="3819006"/>
          </a:xfrm>
        </p:spPr>
        <p:txBody>
          <a:bodyPr>
            <a:normAutofit/>
          </a:bodyPr>
          <a:lstStyle>
            <a:lvl1pPr marL="0" indent="0" algn="l">
              <a:buNone/>
              <a:defRPr sz="18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606671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p:cNvSpPr>
            <a:spLocks noGrp="1"/>
          </p:cNvSpPr>
          <p:nvPr>
            <p:ph type="title"/>
          </p:nvPr>
        </p:nvSpPr>
        <p:spPr>
          <a:xfrm>
            <a:off x="6584571" y="1371600"/>
            <a:ext cx="4300916" cy="1396538"/>
          </a:xfrm>
        </p:spPr>
        <p:txBody>
          <a:bodyPr anchor="t"/>
          <a:lstStyle>
            <a:lvl1pPr>
              <a:defRPr b="1">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pPr/>
              <a:t>2/27/2019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
        <p:nvSpPr>
          <p:cNvPr id="7" name="Picture Placeholder 6">
            <a:extLst>
              <a:ext uri="{FF2B5EF4-FFF2-40B4-BE49-F238E27FC236}">
                <a16:creationId xmlns:a16="http://schemas.microsoft.com/office/drawing/2014/main" id="{703B1CE5-CE31-4770-A332-A61083F3EDD8}"/>
              </a:ext>
            </a:extLst>
          </p:cNvPr>
          <p:cNvSpPr>
            <a:spLocks noGrp="1"/>
          </p:cNvSpPr>
          <p:nvPr>
            <p:ph type="pic" sz="quarter" idx="13"/>
          </p:nvPr>
        </p:nvSpPr>
        <p:spPr>
          <a:xfrm>
            <a:off x="598488" y="1371600"/>
            <a:ext cx="5497512" cy="4456113"/>
          </a:xfrm>
        </p:spPr>
        <p:txBody>
          <a:bodyPr/>
          <a:lstStyle/>
          <a:p>
            <a:endParaRPr lang="en-US"/>
          </a:p>
        </p:txBody>
      </p:sp>
      <p:sp>
        <p:nvSpPr>
          <p:cNvPr id="31" name="Content Placeholder 3">
            <a:extLst>
              <a:ext uri="{FF2B5EF4-FFF2-40B4-BE49-F238E27FC236}">
                <a16:creationId xmlns:a16="http://schemas.microsoft.com/office/drawing/2014/main" id="{4B54728C-D5A8-48E4-9390-F4580BCBB589}"/>
              </a:ext>
            </a:extLst>
          </p:cNvPr>
          <p:cNvSpPr>
            <a:spLocks noGrp="1"/>
          </p:cNvSpPr>
          <p:nvPr>
            <p:ph sz="half" idx="2"/>
          </p:nvPr>
        </p:nvSpPr>
        <p:spPr>
          <a:xfrm>
            <a:off x="6584571" y="2840571"/>
            <a:ext cx="4300916" cy="2987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3426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smtClean="0"/>
              <a:pPr/>
              <a:t>2/27/2019</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58330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b="1">
                <a:solidFill>
                  <a:srgbClr val="FFFEFF"/>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109983" y="802809"/>
            <a:ext cx="6275035" cy="524994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2/27/2019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19846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b="1">
                <a:solidFill>
                  <a:srgbClr val="FFFEFF"/>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smtClean="0"/>
              <a:pPr/>
              <a:t>2/27/2019</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64204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67293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smtClean="0"/>
              <a:pPr/>
              <a:t>2/27/2019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239447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939961" y="3735374"/>
            <a:ext cx="8204690" cy="2811730"/>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3166554" y="4525151"/>
            <a:ext cx="5450187" cy="1098041"/>
          </a:xfrm>
        </p:spPr>
        <p:txBody>
          <a:bodyPr bIns="0" anchor="b">
            <a:normAutofit/>
          </a:bodyPr>
          <a:lstStyle>
            <a:lvl1pPr algn="ctr">
              <a:lnSpc>
                <a:spcPct val="80000"/>
              </a:lnSpc>
              <a:defRPr sz="5400" b="1" spc="-150">
                <a:solidFill>
                  <a:srgbClr val="FFFEFF"/>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3166556" y="6355913"/>
            <a:ext cx="5446114" cy="830463"/>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smtClean="0"/>
              <a:pPr/>
              <a:t>2/27/2019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05649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b="1">
                <a:solidFill>
                  <a:srgbClr val="FFFEFF"/>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5118447" y="803186"/>
            <a:ext cx="6281873" cy="5248622"/>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2/27/2019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770495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b="1">
                <a:solidFill>
                  <a:srgbClr val="FFFEFF"/>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smtClean="0"/>
              <a:pPr/>
              <a:t>2/27/2019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582945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b="1">
                <a:solidFill>
                  <a:srgbClr val="FFFEFF"/>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smtClean="0"/>
              <a:pPr/>
              <a:t>2/27/2019</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1038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grpSp>
      <p:sp>
        <p:nvSpPr>
          <p:cNvPr id="2" name="Title 1"/>
          <p:cNvSpPr>
            <a:spLocks noGrp="1"/>
          </p:cNvSpPr>
          <p:nvPr>
            <p:ph type="title"/>
          </p:nvPr>
        </p:nvSpPr>
        <p:spPr>
          <a:xfrm>
            <a:off x="889001" y="2363915"/>
            <a:ext cx="3500828" cy="2460497"/>
          </a:xfrm>
        </p:spPr>
        <p:txBody>
          <a:bodyPr lIns="91440" tIns="91440" rIns="91440" bIns="91440"/>
          <a:lstStyle>
            <a:lvl1pPr>
              <a:defRPr b="1">
                <a:solidFill>
                  <a:srgbClr val="FFFEFF"/>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smtClean="0"/>
              <a:pPr/>
              <a:t>2/27/2019</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89221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b="1">
                <a:solidFill>
                  <a:srgbClr val="FFFEFF"/>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pPr/>
              <a:t>2/27/2019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215535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88632" y="1699589"/>
            <a:ext cx="9996854"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b="1">
                <a:solidFill>
                  <a:srgbClr val="FFFEFF"/>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pPr/>
              <a:t>2/27/2019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72744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p:cNvSpPr>
            <a:spLocks noGrp="1"/>
          </p:cNvSpPr>
          <p:nvPr>
            <p:ph type="title"/>
          </p:nvPr>
        </p:nvSpPr>
        <p:spPr>
          <a:xfrm>
            <a:off x="6584571" y="1371600"/>
            <a:ext cx="4300916" cy="1396538"/>
          </a:xfrm>
        </p:spPr>
        <p:txBody>
          <a:bodyPr anchor="t"/>
          <a:lstStyle>
            <a:lvl1pPr>
              <a:defRPr b="1">
                <a:solidFill>
                  <a:schemeClr val="accent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pPr/>
              <a:t>2/27/2019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
        <p:nvSpPr>
          <p:cNvPr id="7" name="Picture Placeholder 6">
            <a:extLst>
              <a:ext uri="{FF2B5EF4-FFF2-40B4-BE49-F238E27FC236}">
                <a16:creationId xmlns:a16="http://schemas.microsoft.com/office/drawing/2014/main" id="{703B1CE5-CE31-4770-A332-A61083F3EDD8}"/>
              </a:ext>
            </a:extLst>
          </p:cNvPr>
          <p:cNvSpPr>
            <a:spLocks noGrp="1"/>
          </p:cNvSpPr>
          <p:nvPr>
            <p:ph type="pic" sz="quarter" idx="13"/>
          </p:nvPr>
        </p:nvSpPr>
        <p:spPr>
          <a:xfrm>
            <a:off x="598488" y="1371600"/>
            <a:ext cx="5497512" cy="4456113"/>
          </a:xfrm>
        </p:spPr>
        <p:txBody>
          <a:bodyPr/>
          <a:lstStyle/>
          <a:p>
            <a:endParaRPr lang="en-US"/>
          </a:p>
        </p:txBody>
      </p:sp>
      <p:sp>
        <p:nvSpPr>
          <p:cNvPr id="34" name="Text Placeholder 3">
            <a:extLst>
              <a:ext uri="{FF2B5EF4-FFF2-40B4-BE49-F238E27FC236}">
                <a16:creationId xmlns:a16="http://schemas.microsoft.com/office/drawing/2014/main" id="{13662D93-498A-4005-8AD8-650552F7156D}"/>
              </a:ext>
            </a:extLst>
          </p:cNvPr>
          <p:cNvSpPr>
            <a:spLocks noGrp="1"/>
          </p:cNvSpPr>
          <p:nvPr>
            <p:ph type="body" sz="half" idx="2"/>
          </p:nvPr>
        </p:nvSpPr>
        <p:spPr>
          <a:xfrm>
            <a:off x="6584571" y="2908700"/>
            <a:ext cx="4300916" cy="2490387"/>
          </a:xfrm>
        </p:spPr>
        <p:txBody>
          <a:bodyPr>
            <a:normAutofit/>
          </a:bodyPr>
          <a:lstStyle>
            <a:lvl1pPr marL="0" indent="0" algn="ctr">
              <a:buNone/>
              <a:defRPr sz="1800">
                <a:solidFill>
                  <a:schemeClr val="accent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262867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smtClean="0"/>
              <a:pPr/>
              <a:t>2/27/2019</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41119499"/>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62" r:id="rId3"/>
    <p:sldLayoutId id="2147483663" r:id="rId4"/>
    <p:sldLayoutId id="2147483664" r:id="rId5"/>
    <p:sldLayoutId id="2147483665" r:id="rId6"/>
    <p:sldLayoutId id="2147483666" r:id="rId7"/>
    <p:sldLayoutId id="2147483677" r:id="rId8"/>
    <p:sldLayoutId id="2147483673" r:id="rId9"/>
    <p:sldLayoutId id="2147483676" r:id="rId10"/>
    <p:sldLayoutId id="2147483675" r:id="rId11"/>
    <p:sldLayoutId id="2147483674" r:id="rId12"/>
    <p:sldLayoutId id="2147483667" r:id="rId13"/>
    <p:sldLayoutId id="2147483668" r:id="rId14"/>
    <p:sldLayoutId id="2147483669" r:id="rId15"/>
    <p:sldLayoutId id="2147483670" r:id="rId16"/>
    <p:sldLayoutId id="2147483671" r:id="rId17"/>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DD98C-7A17-4845-8274-5C6DD8D6A5B7}"/>
              </a:ext>
            </a:extLst>
          </p:cNvPr>
          <p:cNvSpPr>
            <a:spLocks noGrp="1"/>
          </p:cNvSpPr>
          <p:nvPr>
            <p:ph type="ctrTitle"/>
          </p:nvPr>
        </p:nvSpPr>
        <p:spPr/>
        <p:txBody>
          <a:bodyPr/>
          <a:lstStyle/>
          <a:p>
            <a:r>
              <a:rPr lang="en-US" b="1" dirty="0">
                <a:latin typeface="Arial" panose="020B0604020202020204" pitchFamily="34" charset="0"/>
                <a:cs typeface="Arial" panose="020B0604020202020204" pitchFamily="34" charset="0"/>
              </a:rPr>
              <a:t>BLOOD BUCKET</a:t>
            </a:r>
          </a:p>
        </p:txBody>
      </p:sp>
      <p:sp>
        <p:nvSpPr>
          <p:cNvPr id="3" name="Subtitle 2">
            <a:extLst>
              <a:ext uri="{FF2B5EF4-FFF2-40B4-BE49-F238E27FC236}">
                <a16:creationId xmlns:a16="http://schemas.microsoft.com/office/drawing/2014/main" id="{0A10F7E9-65DB-4630-8FD2-4FCA82407ABA}"/>
              </a:ext>
            </a:extLst>
          </p:cNvPr>
          <p:cNvSpPr>
            <a:spLocks noGrp="1"/>
          </p:cNvSpPr>
          <p:nvPr>
            <p:ph type="subTitle" idx="1"/>
          </p:nvPr>
        </p:nvSpPr>
        <p:spPr/>
        <p:txBody>
          <a:bodyPr/>
          <a:lstStyle/>
          <a:p>
            <a:r>
              <a:rPr lang="en-US" dirty="0"/>
              <a:t>A bucket of Blood </a:t>
            </a:r>
            <a:r>
              <a:rPr lang="en-US" dirty="0" err="1"/>
              <a:t>Doners</a:t>
            </a:r>
            <a:endParaRPr lang="en-US" dirty="0"/>
          </a:p>
        </p:txBody>
      </p:sp>
    </p:spTree>
    <p:extLst>
      <p:ext uri="{BB962C8B-B14F-4D97-AF65-F5344CB8AC3E}">
        <p14:creationId xmlns:p14="http://schemas.microsoft.com/office/powerpoint/2010/main" val="1676592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7C1C-5C69-4586-9576-EBD97EB9E371}"/>
              </a:ext>
            </a:extLst>
          </p:cNvPr>
          <p:cNvSpPr>
            <a:spLocks noGrp="1"/>
          </p:cNvSpPr>
          <p:nvPr>
            <p:ph type="title"/>
          </p:nvPr>
        </p:nvSpPr>
        <p:spPr/>
        <p:txBody>
          <a:bodyPr>
            <a:normAutofit/>
          </a:bodyPr>
          <a:lstStyle/>
          <a:p>
            <a:r>
              <a:rPr lang="en-US" dirty="0"/>
              <a:t>Find Donor</a:t>
            </a:r>
          </a:p>
        </p:txBody>
      </p:sp>
      <p:sp>
        <p:nvSpPr>
          <p:cNvPr id="4" name="Text Placeholder 3">
            <a:extLst>
              <a:ext uri="{FF2B5EF4-FFF2-40B4-BE49-F238E27FC236}">
                <a16:creationId xmlns:a16="http://schemas.microsoft.com/office/drawing/2014/main" id="{471FDC7A-35B8-400F-AF26-E5FEA51C4F2D}"/>
              </a:ext>
            </a:extLst>
          </p:cNvPr>
          <p:cNvSpPr>
            <a:spLocks noGrp="1"/>
          </p:cNvSpPr>
          <p:nvPr>
            <p:ph type="body" sz="half" idx="2"/>
          </p:nvPr>
        </p:nvSpPr>
        <p:spPr/>
        <p:txBody>
          <a:bodyPr>
            <a:normAutofit/>
          </a:bodyPr>
          <a:lstStyle/>
          <a:p>
            <a:r>
              <a:rPr lang="en-US" sz="2400" dirty="0"/>
              <a:t>To find donor user has to select the blood type and the location.</a:t>
            </a:r>
          </a:p>
        </p:txBody>
      </p:sp>
      <p:pic>
        <p:nvPicPr>
          <p:cNvPr id="1026" name="Picture 2">
            <a:extLst>
              <a:ext uri="{FF2B5EF4-FFF2-40B4-BE49-F238E27FC236}">
                <a16:creationId xmlns:a16="http://schemas.microsoft.com/office/drawing/2014/main" id="{6FE97748-4C6C-409A-B1C0-8DE8233EB67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5943" y="1861591"/>
            <a:ext cx="6388627" cy="32038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6B1CCAA-CA82-4F4F-9548-C08B69BFB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43" y="2457060"/>
            <a:ext cx="2478833" cy="2478833"/>
          </a:xfrm>
          <a:prstGeom prst="rect">
            <a:avLst/>
          </a:prstGeom>
        </p:spPr>
      </p:pic>
    </p:spTree>
    <p:extLst>
      <p:ext uri="{BB962C8B-B14F-4D97-AF65-F5344CB8AC3E}">
        <p14:creationId xmlns:p14="http://schemas.microsoft.com/office/powerpoint/2010/main" val="875736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7C1C-5C69-4586-9576-EBD97EB9E371}"/>
              </a:ext>
            </a:extLst>
          </p:cNvPr>
          <p:cNvSpPr>
            <a:spLocks noGrp="1"/>
          </p:cNvSpPr>
          <p:nvPr>
            <p:ph type="title"/>
          </p:nvPr>
        </p:nvSpPr>
        <p:spPr/>
        <p:txBody>
          <a:bodyPr>
            <a:normAutofit/>
          </a:bodyPr>
          <a:lstStyle/>
          <a:p>
            <a:r>
              <a:rPr lang="en-US" dirty="0"/>
              <a:t>Find Donor</a:t>
            </a:r>
          </a:p>
        </p:txBody>
      </p:sp>
      <p:sp>
        <p:nvSpPr>
          <p:cNvPr id="4" name="Text Placeholder 3">
            <a:extLst>
              <a:ext uri="{FF2B5EF4-FFF2-40B4-BE49-F238E27FC236}">
                <a16:creationId xmlns:a16="http://schemas.microsoft.com/office/drawing/2014/main" id="{471FDC7A-35B8-400F-AF26-E5FEA51C4F2D}"/>
              </a:ext>
            </a:extLst>
          </p:cNvPr>
          <p:cNvSpPr>
            <a:spLocks noGrp="1"/>
          </p:cNvSpPr>
          <p:nvPr>
            <p:ph type="body" sz="half" idx="2"/>
          </p:nvPr>
        </p:nvSpPr>
        <p:spPr/>
        <p:txBody>
          <a:bodyPr>
            <a:normAutofit/>
          </a:bodyPr>
          <a:lstStyle/>
          <a:p>
            <a:r>
              <a:rPr lang="en-US" sz="2400" dirty="0"/>
              <a:t>To find donor user has to select the blood type and the location.</a:t>
            </a:r>
          </a:p>
        </p:txBody>
      </p:sp>
      <p:pic>
        <p:nvPicPr>
          <p:cNvPr id="1026" name="Picture 2">
            <a:extLst>
              <a:ext uri="{FF2B5EF4-FFF2-40B4-BE49-F238E27FC236}">
                <a16:creationId xmlns:a16="http://schemas.microsoft.com/office/drawing/2014/main" id="{6FE97748-4C6C-409A-B1C0-8DE8233EB67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5943" y="1711354"/>
            <a:ext cx="6388627" cy="331365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6B1CCAA-CA82-4F4F-9548-C08B69BFBA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43" y="2457060"/>
            <a:ext cx="2478833" cy="2478833"/>
          </a:xfrm>
          <a:prstGeom prst="rect">
            <a:avLst/>
          </a:prstGeom>
        </p:spPr>
      </p:pic>
    </p:spTree>
    <p:extLst>
      <p:ext uri="{BB962C8B-B14F-4D97-AF65-F5344CB8AC3E}">
        <p14:creationId xmlns:p14="http://schemas.microsoft.com/office/powerpoint/2010/main" val="66197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7C1C-5C69-4586-9576-EBD97EB9E371}"/>
              </a:ext>
            </a:extLst>
          </p:cNvPr>
          <p:cNvSpPr>
            <a:spLocks noGrp="1"/>
          </p:cNvSpPr>
          <p:nvPr>
            <p:ph type="title"/>
          </p:nvPr>
        </p:nvSpPr>
        <p:spPr/>
        <p:txBody>
          <a:bodyPr>
            <a:normAutofit/>
          </a:bodyPr>
          <a:lstStyle/>
          <a:p>
            <a:r>
              <a:rPr lang="en-US" dirty="0"/>
              <a:t>Admin Sign in</a:t>
            </a:r>
          </a:p>
        </p:txBody>
      </p:sp>
      <p:sp>
        <p:nvSpPr>
          <p:cNvPr id="4" name="Text Placeholder 3">
            <a:extLst>
              <a:ext uri="{FF2B5EF4-FFF2-40B4-BE49-F238E27FC236}">
                <a16:creationId xmlns:a16="http://schemas.microsoft.com/office/drawing/2014/main" id="{471FDC7A-35B8-400F-AF26-E5FEA51C4F2D}"/>
              </a:ext>
            </a:extLst>
          </p:cNvPr>
          <p:cNvSpPr>
            <a:spLocks noGrp="1"/>
          </p:cNvSpPr>
          <p:nvPr>
            <p:ph type="body" sz="half" idx="2"/>
          </p:nvPr>
        </p:nvSpPr>
        <p:spPr/>
        <p:txBody>
          <a:bodyPr>
            <a:normAutofit/>
          </a:bodyPr>
          <a:lstStyle/>
          <a:p>
            <a:r>
              <a:rPr lang="en-US" sz="2400" dirty="0"/>
              <a:t>Only admin can access the back-end part and database of the system.</a:t>
            </a:r>
          </a:p>
        </p:txBody>
      </p:sp>
      <p:pic>
        <p:nvPicPr>
          <p:cNvPr id="14" name="Picture 13">
            <a:extLst>
              <a:ext uri="{FF2B5EF4-FFF2-40B4-BE49-F238E27FC236}">
                <a16:creationId xmlns:a16="http://schemas.microsoft.com/office/drawing/2014/main" id="{1FCB7B3A-1037-4381-886A-92B21FABA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75" y="1615477"/>
            <a:ext cx="6288830" cy="3519562"/>
          </a:xfrm>
          <a:prstGeom prst="rect">
            <a:avLst/>
          </a:prstGeom>
        </p:spPr>
      </p:pic>
    </p:spTree>
    <p:extLst>
      <p:ext uri="{BB962C8B-B14F-4D97-AF65-F5344CB8AC3E}">
        <p14:creationId xmlns:p14="http://schemas.microsoft.com/office/powerpoint/2010/main" val="3475974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7C1C-5C69-4586-9576-EBD97EB9E371}"/>
              </a:ext>
            </a:extLst>
          </p:cNvPr>
          <p:cNvSpPr>
            <a:spLocks noGrp="1"/>
          </p:cNvSpPr>
          <p:nvPr>
            <p:ph type="title"/>
          </p:nvPr>
        </p:nvSpPr>
        <p:spPr/>
        <p:txBody>
          <a:bodyPr>
            <a:normAutofit/>
          </a:bodyPr>
          <a:lstStyle/>
          <a:p>
            <a:r>
              <a:rPr lang="en-US" dirty="0"/>
              <a:t>Database</a:t>
            </a:r>
          </a:p>
        </p:txBody>
      </p:sp>
      <p:sp>
        <p:nvSpPr>
          <p:cNvPr id="4" name="Text Placeholder 3">
            <a:extLst>
              <a:ext uri="{FF2B5EF4-FFF2-40B4-BE49-F238E27FC236}">
                <a16:creationId xmlns:a16="http://schemas.microsoft.com/office/drawing/2014/main" id="{471FDC7A-35B8-400F-AF26-E5FEA51C4F2D}"/>
              </a:ext>
            </a:extLst>
          </p:cNvPr>
          <p:cNvSpPr>
            <a:spLocks noGrp="1"/>
          </p:cNvSpPr>
          <p:nvPr>
            <p:ph type="body" sz="half" idx="2"/>
          </p:nvPr>
        </p:nvSpPr>
        <p:spPr/>
        <p:txBody>
          <a:bodyPr>
            <a:normAutofit/>
          </a:bodyPr>
          <a:lstStyle/>
          <a:p>
            <a:r>
              <a:rPr lang="en-US" sz="2400" dirty="0"/>
              <a:t>Here admin can view all the information in the system database.</a:t>
            </a:r>
          </a:p>
        </p:txBody>
      </p:sp>
      <p:pic>
        <p:nvPicPr>
          <p:cNvPr id="14" name="Picture 13">
            <a:extLst>
              <a:ext uri="{FF2B5EF4-FFF2-40B4-BE49-F238E27FC236}">
                <a16:creationId xmlns:a16="http://schemas.microsoft.com/office/drawing/2014/main" id="{1FCB7B3A-1037-4381-886A-92B21FABA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75" y="1755978"/>
            <a:ext cx="6288830" cy="3238559"/>
          </a:xfrm>
          <a:prstGeom prst="rect">
            <a:avLst/>
          </a:prstGeom>
        </p:spPr>
      </p:pic>
    </p:spTree>
    <p:extLst>
      <p:ext uri="{BB962C8B-B14F-4D97-AF65-F5344CB8AC3E}">
        <p14:creationId xmlns:p14="http://schemas.microsoft.com/office/powerpoint/2010/main" val="3701020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7C1C-5C69-4586-9576-EBD97EB9E371}"/>
              </a:ext>
            </a:extLst>
          </p:cNvPr>
          <p:cNvSpPr>
            <a:spLocks noGrp="1"/>
          </p:cNvSpPr>
          <p:nvPr>
            <p:ph type="title"/>
          </p:nvPr>
        </p:nvSpPr>
        <p:spPr/>
        <p:txBody>
          <a:bodyPr>
            <a:normAutofit/>
          </a:bodyPr>
          <a:lstStyle/>
          <a:p>
            <a:r>
              <a:rPr lang="en-US" dirty="0"/>
              <a:t>Update / delete</a:t>
            </a:r>
          </a:p>
        </p:txBody>
      </p:sp>
      <p:sp>
        <p:nvSpPr>
          <p:cNvPr id="4" name="Text Placeholder 3">
            <a:extLst>
              <a:ext uri="{FF2B5EF4-FFF2-40B4-BE49-F238E27FC236}">
                <a16:creationId xmlns:a16="http://schemas.microsoft.com/office/drawing/2014/main" id="{471FDC7A-35B8-400F-AF26-E5FEA51C4F2D}"/>
              </a:ext>
            </a:extLst>
          </p:cNvPr>
          <p:cNvSpPr>
            <a:spLocks noGrp="1"/>
          </p:cNvSpPr>
          <p:nvPr>
            <p:ph type="body" sz="half" idx="2"/>
          </p:nvPr>
        </p:nvSpPr>
        <p:spPr/>
        <p:txBody>
          <a:bodyPr>
            <a:normAutofit/>
          </a:bodyPr>
          <a:lstStyle/>
          <a:p>
            <a:r>
              <a:rPr lang="en-US" sz="2400" dirty="0"/>
              <a:t>Here admin can search by phone number and chose to update or delete the information.</a:t>
            </a:r>
          </a:p>
        </p:txBody>
      </p:sp>
      <p:pic>
        <p:nvPicPr>
          <p:cNvPr id="14" name="Picture 13">
            <a:extLst>
              <a:ext uri="{FF2B5EF4-FFF2-40B4-BE49-F238E27FC236}">
                <a16:creationId xmlns:a16="http://schemas.microsoft.com/office/drawing/2014/main" id="{1FCB7B3A-1037-4381-886A-92B21FABA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770" y="1739246"/>
            <a:ext cx="6001732" cy="3545818"/>
          </a:xfrm>
          <a:prstGeom prst="rect">
            <a:avLst/>
          </a:prstGeom>
        </p:spPr>
      </p:pic>
    </p:spTree>
    <p:extLst>
      <p:ext uri="{BB962C8B-B14F-4D97-AF65-F5344CB8AC3E}">
        <p14:creationId xmlns:p14="http://schemas.microsoft.com/office/powerpoint/2010/main" val="4062461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F84E84B-9980-4751-9AFF-5CA9676EB15C}"/>
              </a:ext>
            </a:extLst>
          </p:cNvPr>
          <p:cNvSpPr/>
          <p:nvPr/>
        </p:nvSpPr>
        <p:spPr>
          <a:xfrm>
            <a:off x="804670" y="3570514"/>
            <a:ext cx="3491559" cy="5805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96A7E783-DC56-4791-B5F4-9FAFC3C95D1D}"/>
              </a:ext>
            </a:extLst>
          </p:cNvPr>
          <p:cNvSpPr>
            <a:spLocks noGrp="1"/>
          </p:cNvSpPr>
          <p:nvPr>
            <p:ph type="title"/>
          </p:nvPr>
        </p:nvSpPr>
        <p:spPr>
          <a:xfrm>
            <a:off x="804670" y="1061229"/>
            <a:ext cx="10588753" cy="4313204"/>
          </a:xfrm>
        </p:spPr>
        <p:txBody>
          <a:bodyPr anchor="ctr">
            <a:normAutofit/>
          </a:bodyPr>
          <a:lstStyle/>
          <a:p>
            <a:pPr algn="l">
              <a:lnSpc>
                <a:spcPts val="4800"/>
              </a:lnSpc>
            </a:pPr>
            <a:r>
              <a:rPr lang="en-US" dirty="0">
                <a:solidFill>
                  <a:srgbClr val="FF0000"/>
                </a:solidFill>
              </a:rPr>
              <a:t>Let’s Learn</a:t>
            </a:r>
            <a:br>
              <a:rPr lang="en-US" dirty="0">
                <a:solidFill>
                  <a:srgbClr val="FF0000"/>
                </a:solidFill>
              </a:rPr>
            </a:br>
            <a:r>
              <a:rPr lang="en-US" dirty="0">
                <a:solidFill>
                  <a:srgbClr val="FF0000"/>
                </a:solidFill>
              </a:rPr>
              <a:t>More About</a:t>
            </a:r>
            <a:br>
              <a:rPr lang="en-US" dirty="0">
                <a:solidFill>
                  <a:srgbClr val="FF0000"/>
                </a:solidFill>
              </a:rPr>
            </a:br>
            <a:r>
              <a:rPr lang="en-US" dirty="0">
                <a:solidFill>
                  <a:schemeClr val="bg1"/>
                </a:solidFill>
              </a:rPr>
              <a:t>Blood Bucket</a:t>
            </a:r>
          </a:p>
        </p:txBody>
      </p:sp>
    </p:spTree>
    <p:extLst>
      <p:ext uri="{BB962C8B-B14F-4D97-AF65-F5344CB8AC3E}">
        <p14:creationId xmlns:p14="http://schemas.microsoft.com/office/powerpoint/2010/main" val="32660053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5569F-57AF-4F53-9169-2065EF620ADC}"/>
              </a:ext>
            </a:extLst>
          </p:cNvPr>
          <p:cNvSpPr>
            <a:spLocks noGrp="1"/>
          </p:cNvSpPr>
          <p:nvPr>
            <p:ph type="title"/>
          </p:nvPr>
        </p:nvSpPr>
        <p:spPr/>
        <p:txBody>
          <a:bodyPr>
            <a:normAutofit fontScale="90000"/>
          </a:bodyPr>
          <a:lstStyle/>
          <a:p>
            <a:r>
              <a:rPr lang="en-US" dirty="0"/>
              <a:t>Entity Relationship Diagram</a:t>
            </a:r>
          </a:p>
        </p:txBody>
      </p:sp>
      <p:pic>
        <p:nvPicPr>
          <p:cNvPr id="1028" name="Picture 4" descr="https://documents.lucidchart.com/documents/88f97e05-0d04-4a10-868c-46c1371d45ca/pages/0_0?a=489&amp;x=-10&amp;y=400&amp;w=1732&amp;h=481&amp;store=1&amp;accept=image%2F*&amp;auth=LCA%205b1c219b980e2c011d03ab5a0ce022e12fc12587-ts%3D1551235336">
            <a:extLst>
              <a:ext uri="{FF2B5EF4-FFF2-40B4-BE49-F238E27FC236}">
                <a16:creationId xmlns:a16="http://schemas.microsoft.com/office/drawing/2014/main" id="{881BC319-7EA7-4CD5-8E4B-5400D38158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0422"/>
            <a:ext cx="12192000" cy="338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207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6CC50-D8F6-45D2-9695-8A646C0C38C2}"/>
              </a:ext>
            </a:extLst>
          </p:cNvPr>
          <p:cNvSpPr>
            <a:spLocks noGrp="1"/>
          </p:cNvSpPr>
          <p:nvPr>
            <p:ph type="title"/>
          </p:nvPr>
        </p:nvSpPr>
        <p:spPr/>
        <p:txBody>
          <a:bodyPr/>
          <a:lstStyle/>
          <a:p>
            <a:r>
              <a:rPr lang="en-US" dirty="0"/>
              <a:t>System Requirement</a:t>
            </a:r>
            <a:br>
              <a:rPr lang="en-US" dirty="0"/>
            </a:br>
            <a:r>
              <a:rPr lang="en-US" dirty="0"/>
              <a:t>(Hardware)</a:t>
            </a:r>
          </a:p>
        </p:txBody>
      </p:sp>
      <p:sp>
        <p:nvSpPr>
          <p:cNvPr id="3" name="Text Placeholder 2">
            <a:extLst>
              <a:ext uri="{FF2B5EF4-FFF2-40B4-BE49-F238E27FC236}">
                <a16:creationId xmlns:a16="http://schemas.microsoft.com/office/drawing/2014/main" id="{0D03602E-AFFA-4E82-8C74-0586B861218A}"/>
              </a:ext>
            </a:extLst>
          </p:cNvPr>
          <p:cNvSpPr>
            <a:spLocks noGrp="1"/>
          </p:cNvSpPr>
          <p:nvPr>
            <p:ph type="body" idx="1"/>
          </p:nvPr>
        </p:nvSpPr>
        <p:spPr>
          <a:xfrm>
            <a:off x="4764173" y="2363915"/>
            <a:ext cx="3037788" cy="331660"/>
          </a:xfrm>
        </p:spPr>
        <p:txBody>
          <a:bodyPr/>
          <a:lstStyle/>
          <a:p>
            <a:r>
              <a:rPr lang="en-US" dirty="0"/>
              <a:t>CPU</a:t>
            </a:r>
          </a:p>
        </p:txBody>
      </p:sp>
      <p:sp>
        <p:nvSpPr>
          <p:cNvPr id="4" name="Content Placeholder 3">
            <a:extLst>
              <a:ext uri="{FF2B5EF4-FFF2-40B4-BE49-F238E27FC236}">
                <a16:creationId xmlns:a16="http://schemas.microsoft.com/office/drawing/2014/main" id="{89D59453-4C65-4F00-A23D-034C036D9AA5}"/>
              </a:ext>
            </a:extLst>
          </p:cNvPr>
          <p:cNvSpPr>
            <a:spLocks noGrp="1"/>
          </p:cNvSpPr>
          <p:nvPr>
            <p:ph sz="half" idx="2"/>
          </p:nvPr>
        </p:nvSpPr>
        <p:spPr>
          <a:xfrm>
            <a:off x="4764173" y="2579943"/>
            <a:ext cx="3037430" cy="473165"/>
          </a:xfrm>
        </p:spPr>
        <p:txBody>
          <a:bodyPr/>
          <a:lstStyle/>
          <a:p>
            <a:r>
              <a:rPr lang="en-US" dirty="0"/>
              <a:t>1.7 GHz Pentium IV</a:t>
            </a:r>
          </a:p>
        </p:txBody>
      </p:sp>
      <p:sp>
        <p:nvSpPr>
          <p:cNvPr id="7" name="Text Placeholder 2">
            <a:extLst>
              <a:ext uri="{FF2B5EF4-FFF2-40B4-BE49-F238E27FC236}">
                <a16:creationId xmlns:a16="http://schemas.microsoft.com/office/drawing/2014/main" id="{230D67E8-DDE2-4E8A-BFF5-462D6277D484}"/>
              </a:ext>
            </a:extLst>
          </p:cNvPr>
          <p:cNvSpPr txBox="1">
            <a:spLocks/>
          </p:cNvSpPr>
          <p:nvPr/>
        </p:nvSpPr>
        <p:spPr>
          <a:xfrm>
            <a:off x="4764553" y="3392615"/>
            <a:ext cx="3037788" cy="33166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SzPct val="110000"/>
              <a:buFont typeface="Wingdings" panose="05000000000000000000" pitchFamily="2" charset="2"/>
              <a:buNone/>
              <a:defRPr sz="2200" b="0" kern="1200" cap="all" baseline="0">
                <a:solidFill>
                  <a:schemeClr val="accent1"/>
                </a:soli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2000" b="1" kern="120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800" b="1" kern="120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b="1" kern="120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b="1" kern="120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b="1" kern="120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b="1" kern="120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b="1" kern="120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b="1" kern="1200">
                <a:solidFill>
                  <a:schemeClr val="tx1"/>
                </a:solidFill>
                <a:effectLst/>
                <a:latin typeface="+mn-lt"/>
                <a:ea typeface="+mn-ea"/>
                <a:cs typeface="+mn-cs"/>
              </a:defRPr>
            </a:lvl9pPr>
          </a:lstStyle>
          <a:p>
            <a:r>
              <a:rPr lang="en-US" dirty="0"/>
              <a:t>RAM</a:t>
            </a:r>
          </a:p>
        </p:txBody>
      </p:sp>
      <p:sp>
        <p:nvSpPr>
          <p:cNvPr id="8" name="Content Placeholder 3">
            <a:extLst>
              <a:ext uri="{FF2B5EF4-FFF2-40B4-BE49-F238E27FC236}">
                <a16:creationId xmlns:a16="http://schemas.microsoft.com/office/drawing/2014/main" id="{267805DC-D3BA-4927-884A-CBA8BC7626B8}"/>
              </a:ext>
            </a:extLst>
          </p:cNvPr>
          <p:cNvSpPr txBox="1">
            <a:spLocks/>
          </p:cNvSpPr>
          <p:nvPr/>
        </p:nvSpPr>
        <p:spPr>
          <a:xfrm>
            <a:off x="4764553" y="3608643"/>
            <a:ext cx="3037430" cy="47316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dirty="0"/>
              <a:t>512 MB</a:t>
            </a:r>
          </a:p>
        </p:txBody>
      </p:sp>
      <p:sp>
        <p:nvSpPr>
          <p:cNvPr id="9" name="Text Placeholder 2">
            <a:extLst>
              <a:ext uri="{FF2B5EF4-FFF2-40B4-BE49-F238E27FC236}">
                <a16:creationId xmlns:a16="http://schemas.microsoft.com/office/drawing/2014/main" id="{94903F97-D269-41CE-8037-2382800FA843}"/>
              </a:ext>
            </a:extLst>
          </p:cNvPr>
          <p:cNvSpPr txBox="1">
            <a:spLocks/>
          </p:cNvSpPr>
          <p:nvPr/>
        </p:nvSpPr>
        <p:spPr>
          <a:xfrm>
            <a:off x="4764363" y="4421315"/>
            <a:ext cx="3037788" cy="33166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SzPct val="110000"/>
              <a:buFont typeface="Wingdings" panose="05000000000000000000" pitchFamily="2" charset="2"/>
              <a:buNone/>
              <a:defRPr sz="2200" b="0" kern="1200" cap="all" baseline="0">
                <a:solidFill>
                  <a:schemeClr val="accent1"/>
                </a:soli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2000" b="1" kern="120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800" b="1" kern="120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b="1" kern="120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b="1" kern="120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b="1" kern="120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b="1" kern="120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b="1" kern="120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b="1" kern="1200">
                <a:solidFill>
                  <a:schemeClr val="tx1"/>
                </a:solidFill>
                <a:effectLst/>
                <a:latin typeface="+mn-lt"/>
                <a:ea typeface="+mn-ea"/>
                <a:cs typeface="+mn-cs"/>
              </a:defRPr>
            </a:lvl9pPr>
          </a:lstStyle>
          <a:p>
            <a:r>
              <a:rPr lang="en-US" dirty="0"/>
              <a:t>Memory</a:t>
            </a:r>
          </a:p>
        </p:txBody>
      </p:sp>
      <p:sp>
        <p:nvSpPr>
          <p:cNvPr id="10" name="Content Placeholder 3">
            <a:extLst>
              <a:ext uri="{FF2B5EF4-FFF2-40B4-BE49-F238E27FC236}">
                <a16:creationId xmlns:a16="http://schemas.microsoft.com/office/drawing/2014/main" id="{0552B80B-2F82-4379-A4AA-9A790FA7C3BF}"/>
              </a:ext>
            </a:extLst>
          </p:cNvPr>
          <p:cNvSpPr txBox="1">
            <a:spLocks/>
          </p:cNvSpPr>
          <p:nvPr/>
        </p:nvSpPr>
        <p:spPr>
          <a:xfrm>
            <a:off x="4764363" y="4637343"/>
            <a:ext cx="3037430" cy="47316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dirty="0"/>
              <a:t>1 GB</a:t>
            </a:r>
          </a:p>
        </p:txBody>
      </p:sp>
    </p:spTree>
    <p:extLst>
      <p:ext uri="{BB962C8B-B14F-4D97-AF65-F5344CB8AC3E}">
        <p14:creationId xmlns:p14="http://schemas.microsoft.com/office/powerpoint/2010/main" val="2947206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6CC50-D8F6-45D2-9695-8A646C0C38C2}"/>
              </a:ext>
            </a:extLst>
          </p:cNvPr>
          <p:cNvSpPr>
            <a:spLocks noGrp="1"/>
          </p:cNvSpPr>
          <p:nvPr>
            <p:ph type="title"/>
          </p:nvPr>
        </p:nvSpPr>
        <p:spPr/>
        <p:txBody>
          <a:bodyPr/>
          <a:lstStyle/>
          <a:p>
            <a:r>
              <a:rPr lang="en-US" dirty="0"/>
              <a:t>System Requirement</a:t>
            </a:r>
            <a:br>
              <a:rPr lang="en-US" dirty="0"/>
            </a:br>
            <a:r>
              <a:rPr lang="en-US" dirty="0"/>
              <a:t>(Software)</a:t>
            </a:r>
          </a:p>
        </p:txBody>
      </p:sp>
      <p:sp>
        <p:nvSpPr>
          <p:cNvPr id="3" name="Text Placeholder 2">
            <a:extLst>
              <a:ext uri="{FF2B5EF4-FFF2-40B4-BE49-F238E27FC236}">
                <a16:creationId xmlns:a16="http://schemas.microsoft.com/office/drawing/2014/main" id="{0D03602E-AFFA-4E82-8C74-0586B861218A}"/>
              </a:ext>
            </a:extLst>
          </p:cNvPr>
          <p:cNvSpPr>
            <a:spLocks noGrp="1"/>
          </p:cNvSpPr>
          <p:nvPr>
            <p:ph type="body" idx="1"/>
          </p:nvPr>
        </p:nvSpPr>
        <p:spPr>
          <a:xfrm>
            <a:off x="4764173" y="2821115"/>
            <a:ext cx="3037788" cy="331660"/>
          </a:xfrm>
        </p:spPr>
        <p:txBody>
          <a:bodyPr/>
          <a:lstStyle/>
          <a:p>
            <a:r>
              <a:rPr lang="en-US" dirty="0"/>
              <a:t>OS</a:t>
            </a:r>
          </a:p>
        </p:txBody>
      </p:sp>
      <p:sp>
        <p:nvSpPr>
          <p:cNvPr id="4" name="Content Placeholder 3">
            <a:extLst>
              <a:ext uri="{FF2B5EF4-FFF2-40B4-BE49-F238E27FC236}">
                <a16:creationId xmlns:a16="http://schemas.microsoft.com/office/drawing/2014/main" id="{89D59453-4C65-4F00-A23D-034C036D9AA5}"/>
              </a:ext>
            </a:extLst>
          </p:cNvPr>
          <p:cNvSpPr>
            <a:spLocks noGrp="1"/>
          </p:cNvSpPr>
          <p:nvPr>
            <p:ph sz="half" idx="2"/>
          </p:nvPr>
        </p:nvSpPr>
        <p:spPr>
          <a:xfrm>
            <a:off x="4764173" y="3037143"/>
            <a:ext cx="3037430" cy="473165"/>
          </a:xfrm>
        </p:spPr>
        <p:txBody>
          <a:bodyPr/>
          <a:lstStyle/>
          <a:p>
            <a:r>
              <a:rPr lang="en-US" dirty="0"/>
              <a:t>Windows 7</a:t>
            </a:r>
          </a:p>
        </p:txBody>
      </p:sp>
      <p:sp>
        <p:nvSpPr>
          <p:cNvPr id="7" name="Text Placeholder 2">
            <a:extLst>
              <a:ext uri="{FF2B5EF4-FFF2-40B4-BE49-F238E27FC236}">
                <a16:creationId xmlns:a16="http://schemas.microsoft.com/office/drawing/2014/main" id="{230D67E8-DDE2-4E8A-BFF5-462D6277D484}"/>
              </a:ext>
            </a:extLst>
          </p:cNvPr>
          <p:cNvSpPr txBox="1">
            <a:spLocks/>
          </p:cNvSpPr>
          <p:nvPr/>
        </p:nvSpPr>
        <p:spPr>
          <a:xfrm>
            <a:off x="4764553" y="3849815"/>
            <a:ext cx="3037788" cy="331660"/>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Clr>
                <a:schemeClr val="accent1"/>
              </a:buClr>
              <a:buSzPct val="110000"/>
              <a:buFont typeface="Wingdings" panose="05000000000000000000" pitchFamily="2" charset="2"/>
              <a:buNone/>
              <a:defRPr sz="2200" b="0" kern="1200" cap="all" baseline="0">
                <a:solidFill>
                  <a:schemeClr val="accent1"/>
                </a:solidFill>
                <a:effectLst/>
                <a:latin typeface="+mn-lt"/>
                <a:ea typeface="+mn-ea"/>
                <a:cs typeface="+mn-cs"/>
              </a:defRPr>
            </a:lvl1pPr>
            <a:lvl2pPr marL="4572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2000" b="1" kern="1200">
                <a:solidFill>
                  <a:schemeClr val="tx1"/>
                </a:solidFill>
                <a:effectLst/>
                <a:latin typeface="+mn-lt"/>
                <a:ea typeface="+mn-ea"/>
                <a:cs typeface="+mn-cs"/>
              </a:defRPr>
            </a:lvl2pPr>
            <a:lvl3pPr marL="9144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800" b="1" kern="1200">
                <a:solidFill>
                  <a:schemeClr val="tx1"/>
                </a:solidFill>
                <a:effectLst/>
                <a:latin typeface="+mn-lt"/>
                <a:ea typeface="+mn-ea"/>
                <a:cs typeface="+mn-cs"/>
              </a:defRPr>
            </a:lvl3pPr>
            <a:lvl4pPr marL="13716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b="1" kern="1200">
                <a:solidFill>
                  <a:schemeClr val="tx1"/>
                </a:solidFill>
                <a:effectLst/>
                <a:latin typeface="+mn-lt"/>
                <a:ea typeface="+mn-ea"/>
                <a:cs typeface="+mn-cs"/>
              </a:defRPr>
            </a:lvl4pPr>
            <a:lvl5pPr marL="18288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b="1" kern="1200">
                <a:solidFill>
                  <a:schemeClr val="tx1"/>
                </a:solidFill>
                <a:effectLst/>
                <a:latin typeface="+mn-lt"/>
                <a:ea typeface="+mn-ea"/>
                <a:cs typeface="+mn-cs"/>
              </a:defRPr>
            </a:lvl5pPr>
            <a:lvl6pPr marL="22860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b="1" kern="1200">
                <a:solidFill>
                  <a:schemeClr val="tx1"/>
                </a:solidFill>
                <a:effectLst/>
                <a:latin typeface="+mn-lt"/>
                <a:ea typeface="+mn-ea"/>
                <a:cs typeface="+mn-cs"/>
              </a:defRPr>
            </a:lvl6pPr>
            <a:lvl7pPr marL="27432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b="1" kern="1200">
                <a:solidFill>
                  <a:schemeClr val="tx1"/>
                </a:solidFill>
                <a:effectLst/>
                <a:latin typeface="+mn-lt"/>
                <a:ea typeface="+mn-ea"/>
                <a:cs typeface="+mn-cs"/>
              </a:defRPr>
            </a:lvl7pPr>
            <a:lvl8pPr marL="32004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b="1" kern="1200">
                <a:solidFill>
                  <a:schemeClr val="tx1"/>
                </a:solidFill>
                <a:effectLst/>
                <a:latin typeface="+mn-lt"/>
                <a:ea typeface="+mn-ea"/>
                <a:cs typeface="+mn-cs"/>
              </a:defRPr>
            </a:lvl8pPr>
            <a:lvl9pPr marL="3657600" indent="0" algn="l" defTabSz="914400" rtl="0" eaLnBrk="1" latinLnBrk="0" hangingPunct="1">
              <a:lnSpc>
                <a:spcPct val="120000"/>
              </a:lnSpc>
              <a:spcBef>
                <a:spcPts val="500"/>
              </a:spcBef>
              <a:buClr>
                <a:schemeClr val="accent1"/>
              </a:buClr>
              <a:buSzPct val="110000"/>
              <a:buFont typeface="Wingdings" panose="05000000000000000000" pitchFamily="2" charset="2"/>
              <a:buNone/>
              <a:defRPr sz="1600" b="1" kern="1200">
                <a:solidFill>
                  <a:schemeClr val="tx1"/>
                </a:solidFill>
                <a:effectLst/>
                <a:latin typeface="+mn-lt"/>
                <a:ea typeface="+mn-ea"/>
                <a:cs typeface="+mn-cs"/>
              </a:defRPr>
            </a:lvl9pPr>
          </a:lstStyle>
          <a:p>
            <a:r>
              <a:rPr lang="en-US" dirty="0"/>
              <a:t>MS Office</a:t>
            </a:r>
          </a:p>
        </p:txBody>
      </p:sp>
      <p:sp>
        <p:nvSpPr>
          <p:cNvPr id="8" name="Content Placeholder 3">
            <a:extLst>
              <a:ext uri="{FF2B5EF4-FFF2-40B4-BE49-F238E27FC236}">
                <a16:creationId xmlns:a16="http://schemas.microsoft.com/office/drawing/2014/main" id="{267805DC-D3BA-4927-884A-CBA8BC7626B8}"/>
              </a:ext>
            </a:extLst>
          </p:cNvPr>
          <p:cNvSpPr txBox="1">
            <a:spLocks/>
          </p:cNvSpPr>
          <p:nvPr/>
        </p:nvSpPr>
        <p:spPr>
          <a:xfrm>
            <a:off x="4764553" y="4065843"/>
            <a:ext cx="3037430" cy="47316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r>
              <a:rPr lang="en-US" dirty="0"/>
              <a:t>MS Access 2010</a:t>
            </a:r>
          </a:p>
        </p:txBody>
      </p:sp>
    </p:spTree>
    <p:extLst>
      <p:ext uri="{BB962C8B-B14F-4D97-AF65-F5344CB8AC3E}">
        <p14:creationId xmlns:p14="http://schemas.microsoft.com/office/powerpoint/2010/main" val="2502103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https://www.conceptdraw.com/How-To-Guide/picture/erd-diagrams-software-tools-for-design-element-crows-foot/Crows-Foot-notation-symbols.png">
            <a:extLst>
              <a:ext uri="{FF2B5EF4-FFF2-40B4-BE49-F238E27FC236}">
                <a16:creationId xmlns:a16="http://schemas.microsoft.com/office/drawing/2014/main" id="{B16FF3E4-5189-424D-AC74-FF163F2D00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399" b="30135"/>
          <a:stretch/>
        </p:blipFill>
        <p:spPr bwMode="auto">
          <a:xfrm>
            <a:off x="1509485" y="206829"/>
            <a:ext cx="8795657" cy="6444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194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00CB230-6AB3-4CA1-A988-D14BF7AE9CFA}"/>
              </a:ext>
            </a:extLst>
          </p:cNvPr>
          <p:cNvGraphicFramePr>
            <a:graphicFrameLocks noGrp="1"/>
          </p:cNvGraphicFramePr>
          <p:nvPr>
            <p:extLst>
              <p:ext uri="{D42A27DB-BD31-4B8C-83A1-F6EECF244321}">
                <p14:modId xmlns:p14="http://schemas.microsoft.com/office/powerpoint/2010/main" val="1018213699"/>
              </p:ext>
            </p:extLst>
          </p:nvPr>
        </p:nvGraphicFramePr>
        <p:xfrm>
          <a:off x="1847440" y="2986481"/>
          <a:ext cx="4033243" cy="2114032"/>
        </p:xfrm>
        <a:graphic>
          <a:graphicData uri="http://schemas.openxmlformats.org/drawingml/2006/table">
            <a:tbl>
              <a:tblPr firstRow="1" bandRow="1">
                <a:tableStyleId>{B301B821-A1FF-4177-AEE7-76D212191A09}</a:tableStyleId>
              </a:tblPr>
              <a:tblGrid>
                <a:gridCol w="2384163">
                  <a:extLst>
                    <a:ext uri="{9D8B030D-6E8A-4147-A177-3AD203B41FA5}">
                      <a16:colId xmlns:a16="http://schemas.microsoft.com/office/drawing/2014/main" val="453577701"/>
                    </a:ext>
                  </a:extLst>
                </a:gridCol>
                <a:gridCol w="1649080">
                  <a:extLst>
                    <a:ext uri="{9D8B030D-6E8A-4147-A177-3AD203B41FA5}">
                      <a16:colId xmlns:a16="http://schemas.microsoft.com/office/drawing/2014/main" val="2025456451"/>
                    </a:ext>
                  </a:extLst>
                </a:gridCol>
              </a:tblGrid>
              <a:tr h="528508">
                <a:tc>
                  <a:txBody>
                    <a:bodyPr/>
                    <a:lstStyle/>
                    <a:p>
                      <a:pPr algn="ctr"/>
                      <a:r>
                        <a:rPr lang="en-US" dirty="0"/>
                        <a:t>Name</a:t>
                      </a:r>
                    </a:p>
                  </a:txBody>
                  <a:tcPr anchor="b"/>
                </a:tc>
                <a:tc>
                  <a:txBody>
                    <a:bodyPr/>
                    <a:lstStyle/>
                    <a:p>
                      <a:pPr algn="ctr"/>
                      <a:r>
                        <a:rPr lang="en-US" dirty="0"/>
                        <a:t>ID</a:t>
                      </a:r>
                    </a:p>
                  </a:txBody>
                  <a:tcPr anchor="b"/>
                </a:tc>
                <a:extLst>
                  <a:ext uri="{0D108BD9-81ED-4DB2-BD59-A6C34878D82A}">
                    <a16:rowId xmlns:a16="http://schemas.microsoft.com/office/drawing/2014/main" val="2745613995"/>
                  </a:ext>
                </a:extLst>
              </a:tr>
              <a:tr h="528508">
                <a:tc>
                  <a:txBody>
                    <a:bodyPr/>
                    <a:lstStyle/>
                    <a:p>
                      <a:r>
                        <a:rPr lang="en-US" dirty="0"/>
                        <a:t>MD. Nahid Hasan</a:t>
                      </a:r>
                    </a:p>
                  </a:txBody>
                  <a:tcPr/>
                </a:tc>
                <a:tc>
                  <a:txBody>
                    <a:bodyPr/>
                    <a:lstStyle/>
                    <a:p>
                      <a:r>
                        <a:rPr lang="en-US" dirty="0"/>
                        <a:t>16172103382</a:t>
                      </a:r>
                    </a:p>
                  </a:txBody>
                  <a:tcPr/>
                </a:tc>
                <a:extLst>
                  <a:ext uri="{0D108BD9-81ED-4DB2-BD59-A6C34878D82A}">
                    <a16:rowId xmlns:a16="http://schemas.microsoft.com/office/drawing/2014/main" val="2807147271"/>
                  </a:ext>
                </a:extLst>
              </a:tr>
              <a:tr h="528508">
                <a:tc>
                  <a:txBody>
                    <a:bodyPr/>
                    <a:lstStyle/>
                    <a:p>
                      <a:r>
                        <a:rPr lang="en-US" dirty="0" err="1"/>
                        <a:t>Rashedul</a:t>
                      </a:r>
                      <a:r>
                        <a:rPr lang="en-US" dirty="0"/>
                        <a:t> Islam </a:t>
                      </a:r>
                    </a:p>
                  </a:txBody>
                  <a:tcPr/>
                </a:tc>
                <a:tc>
                  <a:txBody>
                    <a:bodyPr/>
                    <a:lstStyle/>
                    <a:p>
                      <a:r>
                        <a:rPr lang="en-US" dirty="0"/>
                        <a:t>16172103183</a:t>
                      </a:r>
                    </a:p>
                  </a:txBody>
                  <a:tcPr/>
                </a:tc>
                <a:extLst>
                  <a:ext uri="{0D108BD9-81ED-4DB2-BD59-A6C34878D82A}">
                    <a16:rowId xmlns:a16="http://schemas.microsoft.com/office/drawing/2014/main" val="1335642833"/>
                  </a:ext>
                </a:extLst>
              </a:tr>
              <a:tr h="528508">
                <a:tc>
                  <a:txBody>
                    <a:bodyPr/>
                    <a:lstStyle/>
                    <a:p>
                      <a:r>
                        <a:rPr lang="en-US" dirty="0"/>
                        <a:t>Hafiz Al </a:t>
                      </a:r>
                      <a:r>
                        <a:rPr lang="en-US" dirty="0" err="1"/>
                        <a:t>Foisal</a:t>
                      </a:r>
                      <a:r>
                        <a:rPr lang="en-US" dirty="0"/>
                        <a:t> </a:t>
                      </a:r>
                    </a:p>
                  </a:txBody>
                  <a:tcPr/>
                </a:tc>
                <a:tc>
                  <a:txBody>
                    <a:bodyPr/>
                    <a:lstStyle/>
                    <a:p>
                      <a:r>
                        <a:rPr lang="en-US" dirty="0"/>
                        <a:t>16172103382</a:t>
                      </a:r>
                    </a:p>
                  </a:txBody>
                  <a:tcPr/>
                </a:tc>
                <a:extLst>
                  <a:ext uri="{0D108BD9-81ED-4DB2-BD59-A6C34878D82A}">
                    <a16:rowId xmlns:a16="http://schemas.microsoft.com/office/drawing/2014/main" val="1147068610"/>
                  </a:ext>
                </a:extLst>
              </a:tr>
            </a:tbl>
          </a:graphicData>
        </a:graphic>
      </p:graphicFrame>
      <p:sp>
        <p:nvSpPr>
          <p:cNvPr id="5" name="Title 1">
            <a:extLst>
              <a:ext uri="{FF2B5EF4-FFF2-40B4-BE49-F238E27FC236}">
                <a16:creationId xmlns:a16="http://schemas.microsoft.com/office/drawing/2014/main" id="{E3F8E7E6-90C5-4CFF-8F90-34823B006F96}"/>
              </a:ext>
            </a:extLst>
          </p:cNvPr>
          <p:cNvSpPr txBox="1">
            <a:spLocks/>
          </p:cNvSpPr>
          <p:nvPr/>
        </p:nvSpPr>
        <p:spPr>
          <a:xfrm>
            <a:off x="2180906" y="2130804"/>
            <a:ext cx="3500828" cy="595619"/>
          </a:xfrm>
          <a:prstGeom prst="rect">
            <a:avLst/>
          </a:prstGeom>
        </p:spPr>
        <p:txBody>
          <a:bodyPr vert="horz" lIns="228600" tIns="228600" rIns="228600" bIns="0" rtlCol="0" anchor="b">
            <a:normAutofit fontScale="92500" lnSpcReduction="10000"/>
          </a:bodyPr>
          <a:lstStyle>
            <a:lvl1pPr algn="ctr" defTabSz="914400" rtl="0" eaLnBrk="1" latinLnBrk="0" hangingPunct="1">
              <a:lnSpc>
                <a:spcPct val="80000"/>
              </a:lnSpc>
              <a:spcBef>
                <a:spcPct val="0"/>
              </a:spcBef>
              <a:buNone/>
              <a:defRPr sz="5400" b="1" i="0" kern="1200" cap="none" spc="-150">
                <a:solidFill>
                  <a:srgbClr val="FFFEFF"/>
                </a:solidFill>
                <a:effectLst/>
                <a:latin typeface="Arial" panose="020B0604020202020204" pitchFamily="34" charset="0"/>
                <a:ea typeface="+mj-ea"/>
                <a:cs typeface="Arial" panose="020B0604020202020204" pitchFamily="34" charset="0"/>
              </a:defRPr>
            </a:lvl1pPr>
          </a:lstStyle>
          <a:p>
            <a:r>
              <a:rPr lang="en-US" sz="3600" dirty="0"/>
              <a:t>Submitted By</a:t>
            </a:r>
          </a:p>
        </p:txBody>
      </p:sp>
      <p:sp>
        <p:nvSpPr>
          <p:cNvPr id="6" name="Subtitle 2">
            <a:extLst>
              <a:ext uri="{FF2B5EF4-FFF2-40B4-BE49-F238E27FC236}">
                <a16:creationId xmlns:a16="http://schemas.microsoft.com/office/drawing/2014/main" id="{51F3D1E7-1CA2-430C-A780-38814F0D54CB}"/>
              </a:ext>
            </a:extLst>
          </p:cNvPr>
          <p:cNvSpPr>
            <a:spLocks noGrp="1"/>
          </p:cNvSpPr>
          <p:nvPr>
            <p:ph type="subTitle" idx="1"/>
          </p:nvPr>
        </p:nvSpPr>
        <p:spPr>
          <a:xfrm>
            <a:off x="6311317" y="3276599"/>
            <a:ext cx="4033243" cy="1725751"/>
          </a:xfrm>
        </p:spPr>
        <p:txBody>
          <a:bodyPr>
            <a:normAutofit fontScale="92500" lnSpcReduction="10000"/>
          </a:bodyPr>
          <a:lstStyle/>
          <a:p>
            <a:r>
              <a:rPr lang="en-US" sz="2400" b="1" dirty="0"/>
              <a:t>Nahid Anwar</a:t>
            </a:r>
          </a:p>
          <a:p>
            <a:r>
              <a:rPr lang="en-US" dirty="0"/>
              <a:t>Lecturer </a:t>
            </a:r>
          </a:p>
          <a:p>
            <a:r>
              <a:rPr lang="en-US" dirty="0"/>
              <a:t>Department of CSE</a:t>
            </a:r>
          </a:p>
          <a:p>
            <a:r>
              <a:rPr lang="en-US" dirty="0"/>
              <a:t>Bangladesh University of Business and Technology</a:t>
            </a:r>
          </a:p>
        </p:txBody>
      </p:sp>
      <p:sp>
        <p:nvSpPr>
          <p:cNvPr id="7" name="Title 1">
            <a:extLst>
              <a:ext uri="{FF2B5EF4-FFF2-40B4-BE49-F238E27FC236}">
                <a16:creationId xmlns:a16="http://schemas.microsoft.com/office/drawing/2014/main" id="{D2453691-E4CE-4193-AE6C-A21364E944D6}"/>
              </a:ext>
            </a:extLst>
          </p:cNvPr>
          <p:cNvSpPr txBox="1">
            <a:spLocks/>
          </p:cNvSpPr>
          <p:nvPr/>
        </p:nvSpPr>
        <p:spPr>
          <a:xfrm>
            <a:off x="6577524" y="2130803"/>
            <a:ext cx="3500828" cy="595619"/>
          </a:xfrm>
          <a:prstGeom prst="rect">
            <a:avLst/>
          </a:prstGeom>
        </p:spPr>
        <p:txBody>
          <a:bodyPr vert="horz" lIns="228600" tIns="228600" rIns="228600" bIns="0" rtlCol="0" anchor="b">
            <a:normAutofit fontScale="92500" lnSpcReduction="10000"/>
          </a:bodyPr>
          <a:lstStyle>
            <a:lvl1pPr algn="ctr" defTabSz="914400" rtl="0" eaLnBrk="1" latinLnBrk="0" hangingPunct="1">
              <a:lnSpc>
                <a:spcPct val="80000"/>
              </a:lnSpc>
              <a:spcBef>
                <a:spcPct val="0"/>
              </a:spcBef>
              <a:buNone/>
              <a:defRPr sz="5400" b="1" i="0" kern="1200" cap="none" spc="-150">
                <a:solidFill>
                  <a:srgbClr val="FFFEFF"/>
                </a:solidFill>
                <a:effectLst/>
                <a:latin typeface="Arial" panose="020B0604020202020204" pitchFamily="34" charset="0"/>
                <a:ea typeface="+mj-ea"/>
                <a:cs typeface="Arial" panose="020B0604020202020204" pitchFamily="34" charset="0"/>
              </a:defRPr>
            </a:lvl1pPr>
          </a:lstStyle>
          <a:p>
            <a:r>
              <a:rPr lang="en-US" sz="3600" dirty="0"/>
              <a:t>Supervised By</a:t>
            </a:r>
          </a:p>
        </p:txBody>
      </p:sp>
    </p:spTree>
    <p:extLst>
      <p:ext uri="{BB962C8B-B14F-4D97-AF65-F5344CB8AC3E}">
        <p14:creationId xmlns:p14="http://schemas.microsoft.com/office/powerpoint/2010/main" val="1230920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https://www.conceptdraw.com/How-To-Guide/picture/erd-diagrams-software-tools-for-design-element-crows-foot/Crows-Foot-notation-symbols.png">
            <a:extLst>
              <a:ext uri="{FF2B5EF4-FFF2-40B4-BE49-F238E27FC236}">
                <a16:creationId xmlns:a16="http://schemas.microsoft.com/office/drawing/2014/main" id="{2751E59E-8C4E-4B35-B5AA-61B7702531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9630"/>
          <a:stretch/>
        </p:blipFill>
        <p:spPr bwMode="auto">
          <a:xfrm>
            <a:off x="638855" y="369267"/>
            <a:ext cx="10914289" cy="6119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564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5047-8108-4AE9-B210-A882B7C3F248}"/>
              </a:ext>
            </a:extLst>
          </p:cNvPr>
          <p:cNvSpPr>
            <a:spLocks noGrp="1"/>
          </p:cNvSpPr>
          <p:nvPr>
            <p:ph type="title"/>
          </p:nvPr>
        </p:nvSpPr>
        <p:spPr>
          <a:xfrm>
            <a:off x="812800" y="2263685"/>
            <a:ext cx="3644899" cy="2460497"/>
          </a:xfrm>
        </p:spPr>
        <p:txBody>
          <a:bodyPr/>
          <a:lstStyle/>
          <a:p>
            <a:r>
              <a:rPr lang="en-US" dirty="0"/>
              <a:t>Why</a:t>
            </a:r>
            <a:br>
              <a:rPr lang="en-US" dirty="0"/>
            </a:br>
            <a:r>
              <a:rPr lang="en-US" dirty="0"/>
              <a:t>Blood Bucket?</a:t>
            </a:r>
          </a:p>
        </p:txBody>
      </p:sp>
      <p:sp>
        <p:nvSpPr>
          <p:cNvPr id="4" name="Content Placeholder 3">
            <a:extLst>
              <a:ext uri="{FF2B5EF4-FFF2-40B4-BE49-F238E27FC236}">
                <a16:creationId xmlns:a16="http://schemas.microsoft.com/office/drawing/2014/main" id="{B0BD148D-90EF-4E5E-9F31-83EC811FA87B}"/>
              </a:ext>
            </a:extLst>
          </p:cNvPr>
          <p:cNvSpPr>
            <a:spLocks noGrp="1"/>
          </p:cNvSpPr>
          <p:nvPr>
            <p:ph sz="half" idx="2"/>
          </p:nvPr>
        </p:nvSpPr>
        <p:spPr>
          <a:xfrm>
            <a:off x="4669998" y="2263685"/>
            <a:ext cx="6125002" cy="2714715"/>
          </a:xfrm>
        </p:spPr>
        <p:txBody>
          <a:bodyPr>
            <a:normAutofit/>
          </a:bodyPr>
          <a:lstStyle/>
          <a:p>
            <a:pPr marL="0" indent="0">
              <a:buNone/>
            </a:pPr>
            <a:r>
              <a:rPr lang="en-US" sz="2000" dirty="0"/>
              <a:t>There are a lots of blood donation organization/ services around our country. One or two organization cant fulfill the demand of this over populated country. As around 600 thousand units of blood were collected under public and private sectors. Blood bucket is just a helping hand to this blood donation community for better word.</a:t>
            </a:r>
          </a:p>
        </p:txBody>
      </p:sp>
    </p:spTree>
    <p:extLst>
      <p:ext uri="{BB962C8B-B14F-4D97-AF65-F5344CB8AC3E}">
        <p14:creationId xmlns:p14="http://schemas.microsoft.com/office/powerpoint/2010/main" val="3828104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5047-8108-4AE9-B210-A882B7C3F248}"/>
              </a:ext>
            </a:extLst>
          </p:cNvPr>
          <p:cNvSpPr>
            <a:spLocks noGrp="1"/>
          </p:cNvSpPr>
          <p:nvPr>
            <p:ph type="title"/>
          </p:nvPr>
        </p:nvSpPr>
        <p:spPr/>
        <p:txBody>
          <a:bodyPr/>
          <a:lstStyle/>
          <a:p>
            <a:r>
              <a:rPr lang="en-US" dirty="0"/>
              <a:t>Limitations</a:t>
            </a:r>
          </a:p>
        </p:txBody>
      </p:sp>
      <p:sp>
        <p:nvSpPr>
          <p:cNvPr id="4" name="Content Placeholder 3">
            <a:extLst>
              <a:ext uri="{FF2B5EF4-FFF2-40B4-BE49-F238E27FC236}">
                <a16:creationId xmlns:a16="http://schemas.microsoft.com/office/drawing/2014/main" id="{B0BD148D-90EF-4E5E-9F31-83EC811FA87B}"/>
              </a:ext>
            </a:extLst>
          </p:cNvPr>
          <p:cNvSpPr>
            <a:spLocks noGrp="1"/>
          </p:cNvSpPr>
          <p:nvPr>
            <p:ph sz="half" idx="2"/>
          </p:nvPr>
        </p:nvSpPr>
        <p:spPr>
          <a:xfrm>
            <a:off x="4669998" y="2263685"/>
            <a:ext cx="6125002" cy="2714715"/>
          </a:xfrm>
        </p:spPr>
        <p:txBody>
          <a:bodyPr>
            <a:normAutofit/>
          </a:bodyPr>
          <a:lstStyle/>
          <a:p>
            <a:r>
              <a:rPr lang="en-US" sz="2000" dirty="0"/>
              <a:t>Database is not heavy enough ( lack of data )</a:t>
            </a:r>
          </a:p>
          <a:p>
            <a:r>
              <a:rPr lang="en-US" sz="2000" dirty="0"/>
              <a:t>Search can’t be done by all cities</a:t>
            </a:r>
          </a:p>
          <a:p>
            <a:r>
              <a:rPr lang="en-US" sz="2000" dirty="0"/>
              <a:t>Can’t control the blood taken by the user</a:t>
            </a:r>
          </a:p>
          <a:p>
            <a:r>
              <a:rPr lang="en-US" sz="2000" dirty="0"/>
              <a:t>Not online</a:t>
            </a:r>
          </a:p>
          <a:p>
            <a:r>
              <a:rPr lang="en-US" sz="2000" dirty="0"/>
              <a:t>No real-time information about the user or donor</a:t>
            </a:r>
          </a:p>
          <a:p>
            <a:endParaRPr lang="en-US" sz="2000" dirty="0"/>
          </a:p>
        </p:txBody>
      </p:sp>
    </p:spTree>
    <p:extLst>
      <p:ext uri="{BB962C8B-B14F-4D97-AF65-F5344CB8AC3E}">
        <p14:creationId xmlns:p14="http://schemas.microsoft.com/office/powerpoint/2010/main" val="2329544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5047-8108-4AE9-B210-A882B7C3F248}"/>
              </a:ext>
            </a:extLst>
          </p:cNvPr>
          <p:cNvSpPr>
            <a:spLocks noGrp="1"/>
          </p:cNvSpPr>
          <p:nvPr>
            <p:ph type="title"/>
          </p:nvPr>
        </p:nvSpPr>
        <p:spPr/>
        <p:txBody>
          <a:bodyPr/>
          <a:lstStyle/>
          <a:p>
            <a:r>
              <a:rPr lang="en-US" dirty="0"/>
              <a:t>Future of</a:t>
            </a:r>
            <a:br>
              <a:rPr lang="en-US" dirty="0"/>
            </a:br>
            <a:r>
              <a:rPr lang="en-US" dirty="0"/>
              <a:t>Blood Bucket</a:t>
            </a:r>
          </a:p>
        </p:txBody>
      </p:sp>
      <p:sp>
        <p:nvSpPr>
          <p:cNvPr id="4" name="Content Placeholder 3">
            <a:extLst>
              <a:ext uri="{FF2B5EF4-FFF2-40B4-BE49-F238E27FC236}">
                <a16:creationId xmlns:a16="http://schemas.microsoft.com/office/drawing/2014/main" id="{B0BD148D-90EF-4E5E-9F31-83EC811FA87B}"/>
              </a:ext>
            </a:extLst>
          </p:cNvPr>
          <p:cNvSpPr>
            <a:spLocks noGrp="1"/>
          </p:cNvSpPr>
          <p:nvPr>
            <p:ph sz="half" idx="2"/>
          </p:nvPr>
        </p:nvSpPr>
        <p:spPr>
          <a:xfrm>
            <a:off x="4669998" y="2263685"/>
            <a:ext cx="6125002" cy="2714715"/>
          </a:xfrm>
        </p:spPr>
        <p:txBody>
          <a:bodyPr>
            <a:normAutofit lnSpcReduction="10000"/>
          </a:bodyPr>
          <a:lstStyle/>
          <a:p>
            <a:r>
              <a:rPr lang="en-US" sz="2000" dirty="0"/>
              <a:t>Enrich database</a:t>
            </a:r>
          </a:p>
          <a:p>
            <a:r>
              <a:rPr lang="en-US" sz="2000" dirty="0"/>
              <a:t>Available search for all cities</a:t>
            </a:r>
          </a:p>
          <a:p>
            <a:r>
              <a:rPr lang="en-US" sz="2000" dirty="0"/>
              <a:t>Control the blood transaction between user &amp; patient</a:t>
            </a:r>
          </a:p>
          <a:p>
            <a:r>
              <a:rPr lang="en-US" sz="2000" dirty="0"/>
              <a:t>Online</a:t>
            </a:r>
          </a:p>
          <a:p>
            <a:r>
              <a:rPr lang="en-US" sz="2000" dirty="0"/>
              <a:t>Real-time information about the user or donor</a:t>
            </a:r>
          </a:p>
          <a:p>
            <a:endParaRPr lang="en-US" sz="2000" dirty="0"/>
          </a:p>
        </p:txBody>
      </p:sp>
    </p:spTree>
    <p:extLst>
      <p:ext uri="{BB962C8B-B14F-4D97-AF65-F5344CB8AC3E}">
        <p14:creationId xmlns:p14="http://schemas.microsoft.com/office/powerpoint/2010/main" val="966158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5047-8108-4AE9-B210-A882B7C3F248}"/>
              </a:ext>
            </a:extLst>
          </p:cNvPr>
          <p:cNvSpPr>
            <a:spLocks noGrp="1"/>
          </p:cNvSpPr>
          <p:nvPr>
            <p:ph type="title"/>
          </p:nvPr>
        </p:nvSpPr>
        <p:spPr/>
        <p:txBody>
          <a:bodyPr/>
          <a:lstStyle/>
          <a:p>
            <a:r>
              <a:rPr lang="en-US" dirty="0"/>
              <a:t>What we have</a:t>
            </a:r>
            <a:br>
              <a:rPr lang="en-US" dirty="0"/>
            </a:br>
            <a:r>
              <a:rPr lang="en-US" dirty="0"/>
              <a:t>Learned.</a:t>
            </a:r>
          </a:p>
        </p:txBody>
      </p:sp>
      <p:sp>
        <p:nvSpPr>
          <p:cNvPr id="4" name="Content Placeholder 3">
            <a:extLst>
              <a:ext uri="{FF2B5EF4-FFF2-40B4-BE49-F238E27FC236}">
                <a16:creationId xmlns:a16="http://schemas.microsoft.com/office/drawing/2014/main" id="{B0BD148D-90EF-4E5E-9F31-83EC811FA87B}"/>
              </a:ext>
            </a:extLst>
          </p:cNvPr>
          <p:cNvSpPr>
            <a:spLocks noGrp="1"/>
          </p:cNvSpPr>
          <p:nvPr>
            <p:ph sz="half" idx="2"/>
          </p:nvPr>
        </p:nvSpPr>
        <p:spPr>
          <a:xfrm>
            <a:off x="4669998" y="2263685"/>
            <a:ext cx="6125002" cy="2841715"/>
          </a:xfrm>
        </p:spPr>
        <p:txBody>
          <a:bodyPr>
            <a:normAutofit lnSpcReduction="10000"/>
          </a:bodyPr>
          <a:lstStyle/>
          <a:p>
            <a:r>
              <a:rPr lang="en-US" sz="2000" dirty="0"/>
              <a:t>Basic about C# language</a:t>
            </a:r>
          </a:p>
          <a:p>
            <a:r>
              <a:rPr lang="en-US" sz="2000" dirty="0"/>
              <a:t>Interface of  Visual Studio</a:t>
            </a:r>
          </a:p>
          <a:p>
            <a:r>
              <a:rPr lang="en-US" sz="2000" dirty="0"/>
              <a:t>Design elements in Visual Studio</a:t>
            </a:r>
          </a:p>
          <a:p>
            <a:r>
              <a:rPr lang="en-US" sz="2000" dirty="0"/>
              <a:t>How to Analyze a system</a:t>
            </a:r>
          </a:p>
          <a:p>
            <a:r>
              <a:rPr lang="en-US" sz="2000" dirty="0"/>
              <a:t>Solving new problems</a:t>
            </a:r>
          </a:p>
          <a:p>
            <a:r>
              <a:rPr lang="en-US" sz="2000" dirty="0"/>
              <a:t>Team work and management</a:t>
            </a:r>
          </a:p>
          <a:p>
            <a:endParaRPr lang="en-US" sz="2000" dirty="0"/>
          </a:p>
        </p:txBody>
      </p:sp>
    </p:spTree>
    <p:extLst>
      <p:ext uri="{BB962C8B-B14F-4D97-AF65-F5344CB8AC3E}">
        <p14:creationId xmlns:p14="http://schemas.microsoft.com/office/powerpoint/2010/main" val="177751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CA44F4-8E88-49C4-B50F-6B48012B8B4B}"/>
              </a:ext>
            </a:extLst>
          </p:cNvPr>
          <p:cNvSpPr/>
          <p:nvPr/>
        </p:nvSpPr>
        <p:spPr>
          <a:xfrm>
            <a:off x="8157030" y="3846286"/>
            <a:ext cx="1944914" cy="6676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4111FA-A94B-42CA-A873-5EA8613CF7E3}"/>
              </a:ext>
            </a:extLst>
          </p:cNvPr>
          <p:cNvSpPr>
            <a:spLocks noGrp="1"/>
          </p:cNvSpPr>
          <p:nvPr>
            <p:ph type="title"/>
          </p:nvPr>
        </p:nvSpPr>
        <p:spPr>
          <a:xfrm>
            <a:off x="6633030" y="2271486"/>
            <a:ext cx="4934630" cy="2750458"/>
          </a:xfrm>
        </p:spPr>
        <p:txBody>
          <a:bodyPr anchor="ctr">
            <a:normAutofit/>
          </a:bodyPr>
          <a:lstStyle/>
          <a:p>
            <a:r>
              <a:rPr lang="en-US" dirty="0"/>
              <a:t>Let’s</a:t>
            </a:r>
            <a:br>
              <a:rPr lang="en-US" dirty="0"/>
            </a:br>
            <a:r>
              <a:rPr lang="en-US" dirty="0"/>
              <a:t>Have a Look on</a:t>
            </a:r>
            <a:br>
              <a:rPr lang="en-US" dirty="0"/>
            </a:br>
            <a:r>
              <a:rPr lang="en-US" dirty="0">
                <a:solidFill>
                  <a:srgbClr val="1E1E1E"/>
                </a:solidFill>
              </a:rPr>
              <a:t>Code</a:t>
            </a:r>
          </a:p>
        </p:txBody>
      </p:sp>
    </p:spTree>
    <p:extLst>
      <p:ext uri="{BB962C8B-B14F-4D97-AF65-F5344CB8AC3E}">
        <p14:creationId xmlns:p14="http://schemas.microsoft.com/office/powerpoint/2010/main" val="14949655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11FA-A94B-42CA-A873-5EA8613CF7E3}"/>
              </a:ext>
            </a:extLst>
          </p:cNvPr>
          <p:cNvSpPr>
            <a:spLocks noGrp="1"/>
          </p:cNvSpPr>
          <p:nvPr>
            <p:ph type="title"/>
          </p:nvPr>
        </p:nvSpPr>
        <p:spPr/>
        <p:txBody>
          <a:bodyPr>
            <a:normAutofit fontScale="90000"/>
          </a:bodyPr>
          <a:lstStyle/>
          <a:p>
            <a:r>
              <a:rPr lang="en-US" dirty="0"/>
              <a:t>Welcome to our Blood Bucket</a:t>
            </a:r>
          </a:p>
        </p:txBody>
      </p:sp>
      <p:sp>
        <p:nvSpPr>
          <p:cNvPr id="4" name="Text Placeholder 3">
            <a:extLst>
              <a:ext uri="{FF2B5EF4-FFF2-40B4-BE49-F238E27FC236}">
                <a16:creationId xmlns:a16="http://schemas.microsoft.com/office/drawing/2014/main" id="{AC60FC0A-025D-4742-AB4E-89345DA55F69}"/>
              </a:ext>
            </a:extLst>
          </p:cNvPr>
          <p:cNvSpPr>
            <a:spLocks noGrp="1"/>
          </p:cNvSpPr>
          <p:nvPr>
            <p:ph type="body" sz="half" idx="2"/>
          </p:nvPr>
        </p:nvSpPr>
        <p:spPr/>
        <p:txBody>
          <a:bodyPr/>
          <a:lstStyle/>
          <a:p>
            <a:r>
              <a:rPr lang="en-US" dirty="0"/>
              <a:t>This part of the code contains the code to connect / redirecting form one form to another through button</a:t>
            </a:r>
          </a:p>
        </p:txBody>
      </p:sp>
      <p:pic>
        <p:nvPicPr>
          <p:cNvPr id="3078" name="Picture 6" descr="https://scontent-maa2-1.xx.fbcdn.net/v/t1.15752-9/52859349_404204506806181_5686126685146054656_n.png?_nc_cat=109&amp;_nc_ht=scontent-maa2-1.xx&amp;oh=2ad7417e7dd6794b5b75e64922ebd005&amp;oe=5CE06ED9">
            <a:extLst>
              <a:ext uri="{FF2B5EF4-FFF2-40B4-BE49-F238E27FC236}">
                <a16:creationId xmlns:a16="http://schemas.microsoft.com/office/drawing/2014/main" id="{AB64611F-E911-45AD-8F04-C6777B55661B}"/>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t="4950" b="495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506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scontent-maa2-1.xx.fbcdn.net/v/t1.15752-9/52953568_1726546697491500_4090849546488250368_n.png?_nc_cat=101&amp;_nc_ht=scontent-maa2-1.xx&amp;oh=184a0128ad34a85790513758cd2b9ad1&amp;oe=5D282822">
            <a:extLst>
              <a:ext uri="{FF2B5EF4-FFF2-40B4-BE49-F238E27FC236}">
                <a16:creationId xmlns:a16="http://schemas.microsoft.com/office/drawing/2014/main" id="{D28C6B20-3E9E-4033-9250-D73BD51B8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488" y="3222625"/>
            <a:ext cx="9191625" cy="30289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4111FA-A94B-42CA-A873-5EA8613CF7E3}"/>
              </a:ext>
            </a:extLst>
          </p:cNvPr>
          <p:cNvSpPr>
            <a:spLocks noGrp="1"/>
          </p:cNvSpPr>
          <p:nvPr>
            <p:ph type="title"/>
          </p:nvPr>
        </p:nvSpPr>
        <p:spPr/>
        <p:txBody>
          <a:bodyPr>
            <a:normAutofit fontScale="90000"/>
          </a:bodyPr>
          <a:lstStyle/>
          <a:p>
            <a:r>
              <a:rPr lang="en-US" dirty="0"/>
              <a:t>Be a Donor</a:t>
            </a:r>
            <a:br>
              <a:rPr lang="en-US" dirty="0"/>
            </a:br>
            <a:r>
              <a:rPr lang="en-US" dirty="0"/>
              <a:t>(Registration)</a:t>
            </a:r>
          </a:p>
        </p:txBody>
      </p:sp>
      <p:sp>
        <p:nvSpPr>
          <p:cNvPr id="4" name="Text Placeholder 3">
            <a:extLst>
              <a:ext uri="{FF2B5EF4-FFF2-40B4-BE49-F238E27FC236}">
                <a16:creationId xmlns:a16="http://schemas.microsoft.com/office/drawing/2014/main" id="{AC60FC0A-025D-4742-AB4E-89345DA55F69}"/>
              </a:ext>
            </a:extLst>
          </p:cNvPr>
          <p:cNvSpPr>
            <a:spLocks noGrp="1"/>
          </p:cNvSpPr>
          <p:nvPr>
            <p:ph type="body" sz="half" idx="2"/>
          </p:nvPr>
        </p:nvSpPr>
        <p:spPr/>
        <p:txBody>
          <a:bodyPr/>
          <a:lstStyle/>
          <a:p>
            <a:r>
              <a:rPr lang="en-US" dirty="0"/>
              <a:t>Here the data which are entered in the form  by the user is inserted to the database.</a:t>
            </a:r>
          </a:p>
        </p:txBody>
      </p:sp>
    </p:spTree>
    <p:extLst>
      <p:ext uri="{BB962C8B-B14F-4D97-AF65-F5344CB8AC3E}">
        <p14:creationId xmlns:p14="http://schemas.microsoft.com/office/powerpoint/2010/main" val="2607858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11FA-A94B-42CA-A873-5EA8613CF7E3}"/>
              </a:ext>
            </a:extLst>
          </p:cNvPr>
          <p:cNvSpPr>
            <a:spLocks noGrp="1"/>
          </p:cNvSpPr>
          <p:nvPr>
            <p:ph type="title"/>
          </p:nvPr>
        </p:nvSpPr>
        <p:spPr>
          <a:xfrm>
            <a:off x="6584571" y="1371600"/>
            <a:ext cx="4300916" cy="1396538"/>
          </a:xfrm>
        </p:spPr>
        <p:txBody>
          <a:bodyPr>
            <a:normAutofit/>
          </a:bodyPr>
          <a:lstStyle/>
          <a:p>
            <a:r>
              <a:rPr lang="en-US" dirty="0"/>
              <a:t>User Log in</a:t>
            </a:r>
          </a:p>
        </p:txBody>
      </p:sp>
      <p:sp>
        <p:nvSpPr>
          <p:cNvPr id="4" name="Text Placeholder 3">
            <a:extLst>
              <a:ext uri="{FF2B5EF4-FFF2-40B4-BE49-F238E27FC236}">
                <a16:creationId xmlns:a16="http://schemas.microsoft.com/office/drawing/2014/main" id="{AC60FC0A-025D-4742-AB4E-89345DA55F69}"/>
              </a:ext>
            </a:extLst>
          </p:cNvPr>
          <p:cNvSpPr>
            <a:spLocks noGrp="1"/>
          </p:cNvSpPr>
          <p:nvPr>
            <p:ph type="body" sz="half" idx="2"/>
          </p:nvPr>
        </p:nvSpPr>
        <p:spPr/>
        <p:txBody>
          <a:bodyPr/>
          <a:lstStyle/>
          <a:p>
            <a:r>
              <a:rPr lang="en-US" dirty="0"/>
              <a:t>This code confirms the log in process of user.</a:t>
            </a:r>
          </a:p>
        </p:txBody>
      </p:sp>
      <p:pic>
        <p:nvPicPr>
          <p:cNvPr id="9218" name="Picture 2" descr="https://scontent-maa2-1.xx.fbcdn.net/v/t1.15752-9/52432315_352510088930185_7462989281527595008_n.png?_nc_cat=108&amp;_nc_ht=scontent-maa2-1.xx&amp;oh=0aaf97f84fb8941476eac3a0854cb1ae&amp;oe=5CE2F70C">
            <a:extLst>
              <a:ext uri="{FF2B5EF4-FFF2-40B4-BE49-F238E27FC236}">
                <a16:creationId xmlns:a16="http://schemas.microsoft.com/office/drawing/2014/main" id="{D51F1525-A792-4060-AFBB-10BEB6FBF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279" y="830503"/>
            <a:ext cx="5949191" cy="5196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025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scontent-maa2-1.xx.fbcdn.net/v/t1.15752-9/52607950_254836998738863_6529396844601016320_n.png?_nc_cat=103&amp;_nc_ht=scontent-maa2-1.xx&amp;oh=ae6c6aaaba8ed4b7e4821a83d0c209ac&amp;oe=5D1AC0C8">
            <a:extLst>
              <a:ext uri="{FF2B5EF4-FFF2-40B4-BE49-F238E27FC236}">
                <a16:creationId xmlns:a16="http://schemas.microsoft.com/office/drawing/2014/main" id="{A2455C61-B660-4B7C-8B2B-8C76CBACC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437" y="2628900"/>
            <a:ext cx="10887075" cy="33393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4111FA-A94B-42CA-A873-5EA8613CF7E3}"/>
              </a:ext>
            </a:extLst>
          </p:cNvPr>
          <p:cNvSpPr>
            <a:spLocks noGrp="1"/>
          </p:cNvSpPr>
          <p:nvPr>
            <p:ph type="title"/>
          </p:nvPr>
        </p:nvSpPr>
        <p:spPr/>
        <p:txBody>
          <a:bodyPr>
            <a:normAutofit/>
          </a:bodyPr>
          <a:lstStyle/>
          <a:p>
            <a:r>
              <a:rPr lang="en-US" dirty="0"/>
              <a:t>Be a Donor</a:t>
            </a:r>
          </a:p>
        </p:txBody>
      </p:sp>
      <p:sp>
        <p:nvSpPr>
          <p:cNvPr id="4" name="Text Placeholder 3">
            <a:extLst>
              <a:ext uri="{FF2B5EF4-FFF2-40B4-BE49-F238E27FC236}">
                <a16:creationId xmlns:a16="http://schemas.microsoft.com/office/drawing/2014/main" id="{AC60FC0A-025D-4742-AB4E-89345DA55F69}"/>
              </a:ext>
            </a:extLst>
          </p:cNvPr>
          <p:cNvSpPr>
            <a:spLocks noGrp="1"/>
          </p:cNvSpPr>
          <p:nvPr>
            <p:ph type="body" sz="half" idx="2"/>
          </p:nvPr>
        </p:nvSpPr>
        <p:spPr/>
        <p:txBody>
          <a:bodyPr/>
          <a:lstStyle/>
          <a:p>
            <a:r>
              <a:rPr lang="en-US" dirty="0"/>
              <a:t>This part of the code Connects the database to the system</a:t>
            </a:r>
          </a:p>
        </p:txBody>
      </p:sp>
      <p:sp>
        <p:nvSpPr>
          <p:cNvPr id="6" name="Rectangle 5">
            <a:extLst>
              <a:ext uri="{FF2B5EF4-FFF2-40B4-BE49-F238E27FC236}">
                <a16:creationId xmlns:a16="http://schemas.microsoft.com/office/drawing/2014/main" id="{29045104-3054-4092-9F98-E5DB8BECF822}"/>
              </a:ext>
            </a:extLst>
          </p:cNvPr>
          <p:cNvSpPr/>
          <p:nvPr/>
        </p:nvSpPr>
        <p:spPr>
          <a:xfrm>
            <a:off x="3975100" y="2425700"/>
            <a:ext cx="7747000" cy="483000"/>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9574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A0067F-D530-45DC-A28C-D1630D8506E9}"/>
              </a:ext>
            </a:extLst>
          </p:cNvPr>
          <p:cNvSpPr>
            <a:spLocks noGrp="1"/>
          </p:cNvSpPr>
          <p:nvPr>
            <p:ph type="title"/>
          </p:nvPr>
        </p:nvSpPr>
        <p:spPr/>
        <p:txBody>
          <a:bodyPr>
            <a:normAutofit/>
          </a:bodyPr>
          <a:lstStyle/>
          <a:p>
            <a:r>
              <a:rPr lang="en-US" dirty="0"/>
              <a:t>Objective Of Blood Bucket</a:t>
            </a:r>
          </a:p>
        </p:txBody>
      </p:sp>
      <p:sp>
        <p:nvSpPr>
          <p:cNvPr id="8" name="Content Placeholder 7">
            <a:extLst>
              <a:ext uri="{FF2B5EF4-FFF2-40B4-BE49-F238E27FC236}">
                <a16:creationId xmlns:a16="http://schemas.microsoft.com/office/drawing/2014/main" id="{D37AF93D-A3B4-489A-8A04-AEAC8DD7CB38}"/>
              </a:ext>
            </a:extLst>
          </p:cNvPr>
          <p:cNvSpPr>
            <a:spLocks noGrp="1"/>
          </p:cNvSpPr>
          <p:nvPr>
            <p:ph sz="half" idx="2"/>
          </p:nvPr>
        </p:nvSpPr>
        <p:spPr>
          <a:xfrm>
            <a:off x="4857241" y="4116603"/>
            <a:ext cx="1866602" cy="464727"/>
          </a:xfrm>
        </p:spPr>
        <p:txBody>
          <a:bodyPr/>
          <a:lstStyle/>
          <a:p>
            <a:pPr marL="0" indent="0" algn="ctr">
              <a:buNone/>
            </a:pPr>
            <a:r>
              <a:rPr lang="en-US" dirty="0"/>
              <a:t>Blood Donors</a:t>
            </a:r>
          </a:p>
        </p:txBody>
      </p:sp>
      <p:pic>
        <p:nvPicPr>
          <p:cNvPr id="12" name="Picture 11">
            <a:extLst>
              <a:ext uri="{FF2B5EF4-FFF2-40B4-BE49-F238E27FC236}">
                <a16:creationId xmlns:a16="http://schemas.microsoft.com/office/drawing/2014/main" id="{CCDC937F-4995-4F50-AF5A-D54CE1C46A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6770" y="2594703"/>
            <a:ext cx="1196485" cy="1196485"/>
          </a:xfrm>
          <a:prstGeom prst="rect">
            <a:avLst/>
          </a:prstGeom>
        </p:spPr>
      </p:pic>
      <p:pic>
        <p:nvPicPr>
          <p:cNvPr id="14" name="Picture 13">
            <a:extLst>
              <a:ext uri="{FF2B5EF4-FFF2-40B4-BE49-F238E27FC236}">
                <a16:creationId xmlns:a16="http://schemas.microsoft.com/office/drawing/2014/main" id="{64E90E5F-D06E-46BB-A7AD-21604A73F8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1245" y="2770580"/>
            <a:ext cx="1196485" cy="1196485"/>
          </a:xfrm>
          <a:prstGeom prst="rect">
            <a:avLst/>
          </a:prstGeom>
        </p:spPr>
      </p:pic>
      <p:sp>
        <p:nvSpPr>
          <p:cNvPr id="15" name="Arrow: Left-Right 14">
            <a:extLst>
              <a:ext uri="{FF2B5EF4-FFF2-40B4-BE49-F238E27FC236}">
                <a16:creationId xmlns:a16="http://schemas.microsoft.com/office/drawing/2014/main" id="{171BE75D-CA6F-4EFC-8477-470CC7691D5D}"/>
              </a:ext>
            </a:extLst>
          </p:cNvPr>
          <p:cNvSpPr/>
          <p:nvPr/>
        </p:nvSpPr>
        <p:spPr>
          <a:xfrm>
            <a:off x="6746032" y="3192945"/>
            <a:ext cx="1940768" cy="2500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3F8DE67-CC47-4733-A38F-326DA50178A2}"/>
              </a:ext>
            </a:extLst>
          </p:cNvPr>
          <p:cNvSpPr/>
          <p:nvPr/>
        </p:nvSpPr>
        <p:spPr>
          <a:xfrm>
            <a:off x="8871245" y="4211998"/>
            <a:ext cx="906210" cy="369332"/>
          </a:xfrm>
          <a:prstGeom prst="rect">
            <a:avLst/>
          </a:prstGeom>
        </p:spPr>
        <p:txBody>
          <a:bodyPr wrap="none">
            <a:spAutoFit/>
          </a:bodyPr>
          <a:lstStyle/>
          <a:p>
            <a:r>
              <a:rPr lang="en-US" dirty="0"/>
              <a:t>Patient</a:t>
            </a:r>
          </a:p>
        </p:txBody>
      </p:sp>
      <p:sp>
        <p:nvSpPr>
          <p:cNvPr id="17" name="Rectangle 16">
            <a:extLst>
              <a:ext uri="{FF2B5EF4-FFF2-40B4-BE49-F238E27FC236}">
                <a16:creationId xmlns:a16="http://schemas.microsoft.com/office/drawing/2014/main" id="{26AE1EBF-DBC1-47E8-8940-41CD78E421D2}"/>
              </a:ext>
            </a:extLst>
          </p:cNvPr>
          <p:cNvSpPr/>
          <p:nvPr/>
        </p:nvSpPr>
        <p:spPr>
          <a:xfrm>
            <a:off x="7176043" y="2823613"/>
            <a:ext cx="1080745" cy="369332"/>
          </a:xfrm>
          <a:prstGeom prst="rect">
            <a:avLst/>
          </a:prstGeom>
        </p:spPr>
        <p:txBody>
          <a:bodyPr wrap="none">
            <a:spAutoFit/>
          </a:bodyPr>
          <a:lstStyle/>
          <a:p>
            <a:r>
              <a:rPr lang="en-US" dirty="0"/>
              <a:t>Connect</a:t>
            </a:r>
          </a:p>
        </p:txBody>
      </p:sp>
    </p:spTree>
    <p:extLst>
      <p:ext uri="{BB962C8B-B14F-4D97-AF65-F5344CB8AC3E}">
        <p14:creationId xmlns:p14="http://schemas.microsoft.com/office/powerpoint/2010/main" val="4160721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scontent.fdac46-1.fna.fbcdn.net/v/t1.15752-9/52947220_306011496782904_8764265184240861184_n.png?_nc_cat=101&amp;_nc_ht=scontent.fdac46-1.fna&amp;oh=62bd446d8e9fe469ce1adf0d7b56583f&amp;oe=5D259E86">
            <a:extLst>
              <a:ext uri="{FF2B5EF4-FFF2-40B4-BE49-F238E27FC236}">
                <a16:creationId xmlns:a16="http://schemas.microsoft.com/office/drawing/2014/main" id="{16F6B8BA-2512-4ED8-9BF1-55BD863776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94" y="1248605"/>
            <a:ext cx="10582275" cy="49815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9045104-3054-4092-9F98-E5DB8BECF822}"/>
              </a:ext>
            </a:extLst>
          </p:cNvPr>
          <p:cNvSpPr/>
          <p:nvPr/>
        </p:nvSpPr>
        <p:spPr>
          <a:xfrm>
            <a:off x="5410898" y="687896"/>
            <a:ext cx="6311201" cy="3447875"/>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4111FA-A94B-42CA-A873-5EA8613CF7E3}"/>
              </a:ext>
            </a:extLst>
          </p:cNvPr>
          <p:cNvSpPr>
            <a:spLocks noGrp="1"/>
          </p:cNvSpPr>
          <p:nvPr>
            <p:ph type="title"/>
          </p:nvPr>
        </p:nvSpPr>
        <p:spPr/>
        <p:txBody>
          <a:bodyPr>
            <a:normAutofit/>
          </a:bodyPr>
          <a:lstStyle/>
          <a:p>
            <a:r>
              <a:rPr lang="en-US" dirty="0"/>
              <a:t>Hospital</a:t>
            </a:r>
          </a:p>
        </p:txBody>
      </p:sp>
      <p:sp>
        <p:nvSpPr>
          <p:cNvPr id="4" name="Text Placeholder 3">
            <a:extLst>
              <a:ext uri="{FF2B5EF4-FFF2-40B4-BE49-F238E27FC236}">
                <a16:creationId xmlns:a16="http://schemas.microsoft.com/office/drawing/2014/main" id="{AC60FC0A-025D-4742-AB4E-89345DA55F69}"/>
              </a:ext>
            </a:extLst>
          </p:cNvPr>
          <p:cNvSpPr>
            <a:spLocks noGrp="1"/>
          </p:cNvSpPr>
          <p:nvPr>
            <p:ph type="body" sz="half" idx="2"/>
          </p:nvPr>
        </p:nvSpPr>
        <p:spPr/>
        <p:txBody>
          <a:bodyPr/>
          <a:lstStyle/>
          <a:p>
            <a:r>
              <a:rPr lang="en-US" dirty="0"/>
              <a:t>Code to search hospitals by location</a:t>
            </a:r>
          </a:p>
        </p:txBody>
      </p:sp>
    </p:spTree>
    <p:extLst>
      <p:ext uri="{BB962C8B-B14F-4D97-AF65-F5344CB8AC3E}">
        <p14:creationId xmlns:p14="http://schemas.microsoft.com/office/powerpoint/2010/main" val="28666077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scontent.fdac46-1.fna.fbcdn.net/v/t1.15752-9/52784449_319608312237380_1641169117618634752_n.png?_nc_cat=103&amp;_nc_ht=scontent.fdac46-1.fna&amp;oh=ebeb722e92134af5228891526c0fa2a8&amp;oe=5D20D98F">
            <a:extLst>
              <a:ext uri="{FF2B5EF4-FFF2-40B4-BE49-F238E27FC236}">
                <a16:creationId xmlns:a16="http://schemas.microsoft.com/office/drawing/2014/main" id="{F88CA9C6-A5E7-4151-A7EF-452F3190F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01" y="1223438"/>
            <a:ext cx="10855617" cy="51102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9045104-3054-4092-9F98-E5DB8BECF822}"/>
              </a:ext>
            </a:extLst>
          </p:cNvPr>
          <p:cNvSpPr/>
          <p:nvPr/>
        </p:nvSpPr>
        <p:spPr>
          <a:xfrm>
            <a:off x="5410898" y="706019"/>
            <a:ext cx="6311201" cy="2722982"/>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4111FA-A94B-42CA-A873-5EA8613CF7E3}"/>
              </a:ext>
            </a:extLst>
          </p:cNvPr>
          <p:cNvSpPr>
            <a:spLocks noGrp="1"/>
          </p:cNvSpPr>
          <p:nvPr>
            <p:ph type="title"/>
          </p:nvPr>
        </p:nvSpPr>
        <p:spPr/>
        <p:txBody>
          <a:bodyPr>
            <a:normAutofit/>
          </a:bodyPr>
          <a:lstStyle/>
          <a:p>
            <a:r>
              <a:rPr lang="en-US" dirty="0"/>
              <a:t>Hospital</a:t>
            </a:r>
          </a:p>
        </p:txBody>
      </p:sp>
      <p:sp>
        <p:nvSpPr>
          <p:cNvPr id="4" name="Text Placeholder 3">
            <a:extLst>
              <a:ext uri="{FF2B5EF4-FFF2-40B4-BE49-F238E27FC236}">
                <a16:creationId xmlns:a16="http://schemas.microsoft.com/office/drawing/2014/main" id="{AC60FC0A-025D-4742-AB4E-89345DA55F69}"/>
              </a:ext>
            </a:extLst>
          </p:cNvPr>
          <p:cNvSpPr>
            <a:spLocks noGrp="1"/>
          </p:cNvSpPr>
          <p:nvPr>
            <p:ph type="body" sz="half" idx="2"/>
          </p:nvPr>
        </p:nvSpPr>
        <p:spPr>
          <a:xfrm>
            <a:off x="6584571" y="2908700"/>
            <a:ext cx="4300916" cy="668463"/>
          </a:xfrm>
        </p:spPr>
        <p:txBody>
          <a:bodyPr/>
          <a:lstStyle/>
          <a:p>
            <a:r>
              <a:rPr lang="en-US" dirty="0"/>
              <a:t>Code to show hospitals</a:t>
            </a:r>
          </a:p>
        </p:txBody>
      </p:sp>
    </p:spTree>
    <p:extLst>
      <p:ext uri="{BB962C8B-B14F-4D97-AF65-F5344CB8AC3E}">
        <p14:creationId xmlns:p14="http://schemas.microsoft.com/office/powerpoint/2010/main" val="2713547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scontent-maa2-1.xx.fbcdn.net/v/t1.15752-9/52974603_2378712892364036_4062057052103507968_n.png?_nc_cat=107&amp;_nc_ht=scontent-maa2-1.xx&amp;oh=f32eb67089039b7bd615c15cd780d3ac&amp;oe=5D23E00C">
            <a:extLst>
              <a:ext uri="{FF2B5EF4-FFF2-40B4-BE49-F238E27FC236}">
                <a16:creationId xmlns:a16="http://schemas.microsoft.com/office/drawing/2014/main" id="{5AA16B7F-EB39-4BF8-AFAF-3D037D4B0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825" y="1216025"/>
            <a:ext cx="10420350" cy="47910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4111FA-A94B-42CA-A873-5EA8613CF7E3}"/>
              </a:ext>
            </a:extLst>
          </p:cNvPr>
          <p:cNvSpPr>
            <a:spLocks noGrp="1"/>
          </p:cNvSpPr>
          <p:nvPr>
            <p:ph type="title"/>
          </p:nvPr>
        </p:nvSpPr>
        <p:spPr>
          <a:xfrm>
            <a:off x="6584571" y="2830513"/>
            <a:ext cx="4300916" cy="1396538"/>
          </a:xfrm>
        </p:spPr>
        <p:txBody>
          <a:bodyPr>
            <a:normAutofit/>
          </a:bodyPr>
          <a:lstStyle/>
          <a:p>
            <a:r>
              <a:rPr lang="en-US" dirty="0"/>
              <a:t>Admin Sign in</a:t>
            </a:r>
          </a:p>
        </p:txBody>
      </p:sp>
      <p:sp>
        <p:nvSpPr>
          <p:cNvPr id="4" name="Text Placeholder 3">
            <a:extLst>
              <a:ext uri="{FF2B5EF4-FFF2-40B4-BE49-F238E27FC236}">
                <a16:creationId xmlns:a16="http://schemas.microsoft.com/office/drawing/2014/main" id="{AC60FC0A-025D-4742-AB4E-89345DA55F69}"/>
              </a:ext>
            </a:extLst>
          </p:cNvPr>
          <p:cNvSpPr>
            <a:spLocks noGrp="1"/>
          </p:cNvSpPr>
          <p:nvPr>
            <p:ph type="body" sz="half" idx="2"/>
          </p:nvPr>
        </p:nvSpPr>
        <p:spPr>
          <a:xfrm>
            <a:off x="6584571" y="4367613"/>
            <a:ext cx="4300916" cy="2490387"/>
          </a:xfrm>
        </p:spPr>
        <p:txBody>
          <a:bodyPr/>
          <a:lstStyle/>
          <a:p>
            <a:r>
              <a:rPr lang="en-US" dirty="0"/>
              <a:t>When the admin wants to enter the system the email and the password will be checked by this part of code</a:t>
            </a:r>
          </a:p>
        </p:txBody>
      </p:sp>
    </p:spTree>
    <p:extLst>
      <p:ext uri="{BB962C8B-B14F-4D97-AF65-F5344CB8AC3E}">
        <p14:creationId xmlns:p14="http://schemas.microsoft.com/office/powerpoint/2010/main" val="1201847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scontent-maa2-1.xx.fbcdn.net/v/t1.15752-9/52818263_316476735883479_4182936321079115776_n.png?_nc_cat=106&amp;_nc_ht=scontent-maa2-1.xx&amp;oh=bb02f900c495ccdc082e38b591ff1ef1&amp;oe=5CEA3950">
            <a:extLst>
              <a:ext uri="{FF2B5EF4-FFF2-40B4-BE49-F238E27FC236}">
                <a16:creationId xmlns:a16="http://schemas.microsoft.com/office/drawing/2014/main" id="{41AA87E1-460E-46D1-91D6-79E3D39B62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4" y="1851925"/>
            <a:ext cx="6042025" cy="36344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4111FA-A94B-42CA-A873-5EA8613CF7E3}"/>
              </a:ext>
            </a:extLst>
          </p:cNvPr>
          <p:cNvSpPr>
            <a:spLocks noGrp="1"/>
          </p:cNvSpPr>
          <p:nvPr>
            <p:ph type="title"/>
          </p:nvPr>
        </p:nvSpPr>
        <p:spPr/>
        <p:txBody>
          <a:bodyPr>
            <a:normAutofit/>
          </a:bodyPr>
          <a:lstStyle/>
          <a:p>
            <a:r>
              <a:rPr lang="en-US" dirty="0"/>
              <a:t>Database</a:t>
            </a:r>
          </a:p>
        </p:txBody>
      </p:sp>
      <p:sp>
        <p:nvSpPr>
          <p:cNvPr id="4" name="Text Placeholder 3">
            <a:extLst>
              <a:ext uri="{FF2B5EF4-FFF2-40B4-BE49-F238E27FC236}">
                <a16:creationId xmlns:a16="http://schemas.microsoft.com/office/drawing/2014/main" id="{AC60FC0A-025D-4742-AB4E-89345DA55F69}"/>
              </a:ext>
            </a:extLst>
          </p:cNvPr>
          <p:cNvSpPr>
            <a:spLocks noGrp="1"/>
          </p:cNvSpPr>
          <p:nvPr>
            <p:ph type="body" sz="half" idx="2"/>
          </p:nvPr>
        </p:nvSpPr>
        <p:spPr/>
        <p:txBody>
          <a:bodyPr/>
          <a:lstStyle/>
          <a:p>
            <a:r>
              <a:rPr lang="en-US" dirty="0"/>
              <a:t>This code allows the admin to see the entire data of the database</a:t>
            </a:r>
          </a:p>
        </p:txBody>
      </p:sp>
    </p:spTree>
    <p:extLst>
      <p:ext uri="{BB962C8B-B14F-4D97-AF65-F5344CB8AC3E}">
        <p14:creationId xmlns:p14="http://schemas.microsoft.com/office/powerpoint/2010/main" val="1379116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11FA-A94B-42CA-A873-5EA8613CF7E3}"/>
              </a:ext>
            </a:extLst>
          </p:cNvPr>
          <p:cNvSpPr>
            <a:spLocks noGrp="1"/>
          </p:cNvSpPr>
          <p:nvPr>
            <p:ph type="title"/>
          </p:nvPr>
        </p:nvSpPr>
        <p:spPr>
          <a:xfrm>
            <a:off x="6584571" y="1371600"/>
            <a:ext cx="4300916" cy="1396538"/>
          </a:xfrm>
        </p:spPr>
        <p:txBody>
          <a:bodyPr>
            <a:normAutofit fontScale="90000"/>
          </a:bodyPr>
          <a:lstStyle/>
          <a:p>
            <a:r>
              <a:rPr lang="en-US" dirty="0"/>
              <a:t>Next, Previous, Log Out</a:t>
            </a:r>
          </a:p>
        </p:txBody>
      </p:sp>
      <p:sp>
        <p:nvSpPr>
          <p:cNvPr id="4" name="Text Placeholder 3">
            <a:extLst>
              <a:ext uri="{FF2B5EF4-FFF2-40B4-BE49-F238E27FC236}">
                <a16:creationId xmlns:a16="http://schemas.microsoft.com/office/drawing/2014/main" id="{AC60FC0A-025D-4742-AB4E-89345DA55F69}"/>
              </a:ext>
            </a:extLst>
          </p:cNvPr>
          <p:cNvSpPr>
            <a:spLocks noGrp="1"/>
          </p:cNvSpPr>
          <p:nvPr>
            <p:ph type="body" sz="half" idx="2"/>
          </p:nvPr>
        </p:nvSpPr>
        <p:spPr/>
        <p:txBody>
          <a:bodyPr/>
          <a:lstStyle/>
          <a:p>
            <a:r>
              <a:rPr lang="en-US" dirty="0"/>
              <a:t>This part of the code allows admin to select next, previous data and also logout.</a:t>
            </a:r>
          </a:p>
        </p:txBody>
      </p:sp>
      <p:pic>
        <p:nvPicPr>
          <p:cNvPr id="8194" name="Picture 2" descr="https://scontent-maa2-1.xx.fbcdn.net/v/t1.15752-9/53283344_2287364374867011_558115340664438784_n.png?_nc_cat=100&amp;_nc_ht=scontent-maa2-1.xx&amp;oh=3b90ff46ed0ee33ef7d3467e97cff564&amp;oe=5CE235F7">
            <a:extLst>
              <a:ext uri="{FF2B5EF4-FFF2-40B4-BE49-F238E27FC236}">
                <a16:creationId xmlns:a16="http://schemas.microsoft.com/office/drawing/2014/main" id="{DE5AB1A5-E87E-435B-B9E9-1B0A348CC2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74" y="915926"/>
            <a:ext cx="5559425" cy="528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955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111FA-A94B-42CA-A873-5EA8613CF7E3}"/>
              </a:ext>
            </a:extLst>
          </p:cNvPr>
          <p:cNvSpPr>
            <a:spLocks noGrp="1"/>
          </p:cNvSpPr>
          <p:nvPr>
            <p:ph type="title"/>
          </p:nvPr>
        </p:nvSpPr>
        <p:spPr>
          <a:xfrm>
            <a:off x="6584571" y="1371600"/>
            <a:ext cx="4300916" cy="1396538"/>
          </a:xfrm>
        </p:spPr>
        <p:txBody>
          <a:bodyPr>
            <a:normAutofit/>
          </a:bodyPr>
          <a:lstStyle/>
          <a:p>
            <a:r>
              <a:rPr lang="en-US" dirty="0"/>
              <a:t>Update / Delete</a:t>
            </a:r>
          </a:p>
        </p:txBody>
      </p:sp>
      <p:sp>
        <p:nvSpPr>
          <p:cNvPr id="4" name="Text Placeholder 3">
            <a:extLst>
              <a:ext uri="{FF2B5EF4-FFF2-40B4-BE49-F238E27FC236}">
                <a16:creationId xmlns:a16="http://schemas.microsoft.com/office/drawing/2014/main" id="{AC60FC0A-025D-4742-AB4E-89345DA55F69}"/>
              </a:ext>
            </a:extLst>
          </p:cNvPr>
          <p:cNvSpPr>
            <a:spLocks noGrp="1"/>
          </p:cNvSpPr>
          <p:nvPr>
            <p:ph type="body" sz="half" idx="2"/>
          </p:nvPr>
        </p:nvSpPr>
        <p:spPr/>
        <p:txBody>
          <a:bodyPr/>
          <a:lstStyle/>
          <a:p>
            <a:r>
              <a:rPr lang="en-US" dirty="0"/>
              <a:t>To update or delete data from the database by the admin this code is executed.</a:t>
            </a:r>
          </a:p>
        </p:txBody>
      </p:sp>
      <p:pic>
        <p:nvPicPr>
          <p:cNvPr id="10242" name="Picture 2" descr="https://scontent-maa2-1.xx.fbcdn.net/v/t1.15752-9/52663174_405827999985681_5137949434948091904_n.png?_nc_cat=109&amp;_nc_ht=scontent-maa2-1.xx&amp;oh=bfb0b87344d0302854856a64e85e94cb&amp;oe=5CEEEF2C">
            <a:extLst>
              <a:ext uri="{FF2B5EF4-FFF2-40B4-BE49-F238E27FC236}">
                <a16:creationId xmlns:a16="http://schemas.microsoft.com/office/drawing/2014/main" id="{5A9D5ACB-C0FC-4BE0-9DD1-107D1157EC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380" y="808038"/>
            <a:ext cx="5651120" cy="5380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127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0D8A39-6117-4F2E-A435-D471913DDAE6}"/>
              </a:ext>
            </a:extLst>
          </p:cNvPr>
          <p:cNvSpPr/>
          <p:nvPr/>
        </p:nvSpPr>
        <p:spPr>
          <a:xfrm>
            <a:off x="2076450" y="4052887"/>
            <a:ext cx="3314700" cy="542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5639B6-8542-4A10-9EDA-F310793421FF}"/>
              </a:ext>
            </a:extLst>
          </p:cNvPr>
          <p:cNvSpPr>
            <a:spLocks noGrp="1"/>
          </p:cNvSpPr>
          <p:nvPr>
            <p:ph type="title"/>
          </p:nvPr>
        </p:nvSpPr>
        <p:spPr>
          <a:xfrm>
            <a:off x="801623" y="2512657"/>
            <a:ext cx="10588753" cy="2596371"/>
          </a:xfrm>
        </p:spPr>
        <p:txBody>
          <a:bodyPr>
            <a:normAutofit/>
          </a:bodyPr>
          <a:lstStyle/>
          <a:p>
            <a:pPr>
              <a:lnSpc>
                <a:spcPct val="100000"/>
              </a:lnSpc>
            </a:pPr>
            <a:r>
              <a:rPr lang="en-US" dirty="0"/>
              <a:t>There is</a:t>
            </a:r>
            <a:br>
              <a:rPr lang="en-US" dirty="0"/>
            </a:br>
            <a:r>
              <a:rPr lang="en-US" dirty="0"/>
              <a:t>no great joy</a:t>
            </a:r>
            <a:br>
              <a:rPr lang="en-US" dirty="0"/>
            </a:br>
            <a:r>
              <a:rPr lang="en-US" dirty="0"/>
              <a:t>than </a:t>
            </a:r>
            <a:r>
              <a:rPr lang="en-US" dirty="0">
                <a:solidFill>
                  <a:schemeClr val="bg1"/>
                </a:solidFill>
              </a:rPr>
              <a:t>saving a soul.</a:t>
            </a:r>
          </a:p>
        </p:txBody>
      </p:sp>
    </p:spTree>
    <p:extLst>
      <p:ext uri="{BB962C8B-B14F-4D97-AF65-F5344CB8AC3E}">
        <p14:creationId xmlns:p14="http://schemas.microsoft.com/office/powerpoint/2010/main" val="25934727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DCF60-604A-4F70-88FC-860CF1BDF83C}"/>
              </a:ext>
            </a:extLst>
          </p:cNvPr>
          <p:cNvSpPr>
            <a:spLocks noGrp="1"/>
          </p:cNvSpPr>
          <p:nvPr>
            <p:ph type="ctrTitle"/>
          </p:nvPr>
        </p:nvSpPr>
        <p:spPr>
          <a:xfrm>
            <a:off x="1756042" y="2735904"/>
            <a:ext cx="8679915" cy="1748729"/>
          </a:xfrm>
        </p:spPr>
        <p:txBody>
          <a:bodyPr anchor="ctr">
            <a:normAutofit/>
          </a:bodyPr>
          <a:lstStyle/>
          <a:p>
            <a:r>
              <a:rPr lang="en-US" sz="9600" spc="0" dirty="0"/>
              <a:t>Thank you !</a:t>
            </a:r>
          </a:p>
        </p:txBody>
      </p:sp>
    </p:spTree>
    <p:extLst>
      <p:ext uri="{BB962C8B-B14F-4D97-AF65-F5344CB8AC3E}">
        <p14:creationId xmlns:p14="http://schemas.microsoft.com/office/powerpoint/2010/main" val="2318039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A0988-E23F-487B-B369-A0219D6D97F7}"/>
              </a:ext>
            </a:extLst>
          </p:cNvPr>
          <p:cNvSpPr>
            <a:spLocks noGrp="1"/>
          </p:cNvSpPr>
          <p:nvPr>
            <p:ph type="title"/>
          </p:nvPr>
        </p:nvSpPr>
        <p:spPr/>
        <p:txBody>
          <a:bodyPr/>
          <a:lstStyle/>
          <a:p>
            <a:r>
              <a:rPr lang="en-US" dirty="0"/>
              <a:t>Tools Used</a:t>
            </a:r>
          </a:p>
        </p:txBody>
      </p:sp>
      <p:sp>
        <p:nvSpPr>
          <p:cNvPr id="4" name="Content Placeholder 3">
            <a:extLst>
              <a:ext uri="{FF2B5EF4-FFF2-40B4-BE49-F238E27FC236}">
                <a16:creationId xmlns:a16="http://schemas.microsoft.com/office/drawing/2014/main" id="{73F2EEF1-DE24-4C00-8542-20FD0F25E717}"/>
              </a:ext>
            </a:extLst>
          </p:cNvPr>
          <p:cNvSpPr>
            <a:spLocks noGrp="1"/>
          </p:cNvSpPr>
          <p:nvPr>
            <p:ph sz="half" idx="2"/>
          </p:nvPr>
        </p:nvSpPr>
        <p:spPr>
          <a:xfrm>
            <a:off x="4669998" y="2285940"/>
            <a:ext cx="6264350" cy="2630009"/>
          </a:xfrm>
        </p:spPr>
        <p:txBody>
          <a:bodyPr>
            <a:normAutofit fontScale="92500" lnSpcReduction="10000"/>
          </a:bodyPr>
          <a:lstStyle/>
          <a:p>
            <a:r>
              <a:rPr lang="en-US" sz="2000" dirty="0"/>
              <a:t>Visual Studio 2017</a:t>
            </a:r>
          </a:p>
          <a:p>
            <a:r>
              <a:rPr lang="en-US" sz="2000" dirty="0" err="1"/>
              <a:t>Bunifu</a:t>
            </a:r>
            <a:r>
              <a:rPr lang="en-US" sz="2000" dirty="0"/>
              <a:t> UI</a:t>
            </a:r>
          </a:p>
          <a:p>
            <a:r>
              <a:rPr lang="en-US" sz="2000" dirty="0"/>
              <a:t>Microsoft Access</a:t>
            </a:r>
          </a:p>
          <a:p>
            <a:r>
              <a:rPr lang="en-US" sz="2000" dirty="0"/>
              <a:t>Adobe Illustrator</a:t>
            </a:r>
          </a:p>
          <a:p>
            <a:r>
              <a:rPr lang="en-US" sz="2000" dirty="0"/>
              <a:t>Adobe XD.</a:t>
            </a:r>
          </a:p>
          <a:p>
            <a:r>
              <a:rPr lang="en-US" sz="2000" dirty="0"/>
              <a:t>Adobe Premiere Pro</a:t>
            </a:r>
          </a:p>
        </p:txBody>
      </p:sp>
    </p:spTree>
    <p:extLst>
      <p:ext uri="{BB962C8B-B14F-4D97-AF65-F5344CB8AC3E}">
        <p14:creationId xmlns:p14="http://schemas.microsoft.com/office/powerpoint/2010/main" val="1208617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C22168F-49AF-4C00-8EE1-2496FAD234EF}"/>
              </a:ext>
            </a:extLst>
          </p:cNvPr>
          <p:cNvSpPr/>
          <p:nvPr/>
        </p:nvSpPr>
        <p:spPr>
          <a:xfrm>
            <a:off x="1803919" y="3257940"/>
            <a:ext cx="2404188" cy="5878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3F1E9CB-478C-486F-9996-790EC04B397E}"/>
              </a:ext>
            </a:extLst>
          </p:cNvPr>
          <p:cNvSpPr/>
          <p:nvPr/>
        </p:nvSpPr>
        <p:spPr>
          <a:xfrm>
            <a:off x="933061" y="2631233"/>
            <a:ext cx="3275045" cy="5878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771EE5-B2FF-44D8-8B02-7AC66BD0D113}"/>
              </a:ext>
            </a:extLst>
          </p:cNvPr>
          <p:cNvSpPr>
            <a:spLocks noGrp="1"/>
          </p:cNvSpPr>
          <p:nvPr>
            <p:ph type="title"/>
          </p:nvPr>
        </p:nvSpPr>
        <p:spPr>
          <a:xfrm>
            <a:off x="804670" y="1061229"/>
            <a:ext cx="10588753" cy="4313204"/>
          </a:xfrm>
        </p:spPr>
        <p:txBody>
          <a:bodyPr anchor="ctr">
            <a:normAutofit/>
          </a:bodyPr>
          <a:lstStyle/>
          <a:p>
            <a:pPr>
              <a:lnSpc>
                <a:spcPts val="4800"/>
              </a:lnSpc>
            </a:pPr>
            <a:r>
              <a:rPr lang="en-US" dirty="0"/>
              <a:t>Let’s see the</a:t>
            </a:r>
            <a:br>
              <a:rPr lang="en-US" dirty="0"/>
            </a:br>
            <a:r>
              <a:rPr lang="en-US" dirty="0">
                <a:solidFill>
                  <a:schemeClr val="bg1"/>
                </a:solidFill>
              </a:rPr>
              <a:t>User Interface </a:t>
            </a:r>
            <a:r>
              <a:rPr lang="en-US" dirty="0"/>
              <a:t>and</a:t>
            </a:r>
            <a:br>
              <a:rPr lang="en-US" dirty="0"/>
            </a:br>
            <a:r>
              <a:rPr lang="en-US" dirty="0"/>
              <a:t>the</a:t>
            </a:r>
            <a:r>
              <a:rPr lang="en-US" dirty="0">
                <a:solidFill>
                  <a:schemeClr val="bg1"/>
                </a:solidFill>
              </a:rPr>
              <a:t> Features</a:t>
            </a:r>
            <a:br>
              <a:rPr lang="en-US" dirty="0"/>
            </a:br>
            <a:r>
              <a:rPr lang="en-US" dirty="0"/>
              <a:t>of Blood Bucket</a:t>
            </a:r>
          </a:p>
        </p:txBody>
      </p:sp>
    </p:spTree>
    <p:extLst>
      <p:ext uri="{BB962C8B-B14F-4D97-AF65-F5344CB8AC3E}">
        <p14:creationId xmlns:p14="http://schemas.microsoft.com/office/powerpoint/2010/main" val="51872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documents.lucidchart.com/documents/609a72b9-e1ed-43aa-817b-98291f9c012c/pages/0_0?a=336&amp;x=94&amp;y=44&amp;w=1452&amp;h=1232&amp;store=1&amp;accept=image%2F*&amp;auth=LCA%209285415812c017814b224b344b98854bea92759e-ts%3D1551237072">
            <a:extLst>
              <a:ext uri="{FF2B5EF4-FFF2-40B4-BE49-F238E27FC236}">
                <a16:creationId xmlns:a16="http://schemas.microsoft.com/office/drawing/2014/main" id="{C89F7DC1-BC15-4154-B688-52151A6C92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2212" y="1538514"/>
            <a:ext cx="6268867" cy="53194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6D45981-DDB0-4DCD-9A12-0A92ECE38EA9}"/>
              </a:ext>
            </a:extLst>
          </p:cNvPr>
          <p:cNvSpPr>
            <a:spLocks noGrp="1"/>
          </p:cNvSpPr>
          <p:nvPr>
            <p:ph type="title"/>
          </p:nvPr>
        </p:nvSpPr>
        <p:spPr/>
        <p:txBody>
          <a:bodyPr>
            <a:normAutofit fontScale="90000"/>
          </a:bodyPr>
          <a:lstStyle/>
          <a:p>
            <a:r>
              <a:rPr lang="en-US" dirty="0"/>
              <a:t>Flow Chart of System</a:t>
            </a:r>
          </a:p>
        </p:txBody>
      </p:sp>
    </p:spTree>
    <p:extLst>
      <p:ext uri="{BB962C8B-B14F-4D97-AF65-F5344CB8AC3E}">
        <p14:creationId xmlns:p14="http://schemas.microsoft.com/office/powerpoint/2010/main" val="900807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F7C03E8-ADF1-4E78-93C4-67943DA54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150" y="774838"/>
            <a:ext cx="7516305" cy="5560648"/>
          </a:xfrm>
          <a:prstGeom prst="rect">
            <a:avLst/>
          </a:prstGeom>
        </p:spPr>
      </p:pic>
      <p:pic>
        <p:nvPicPr>
          <p:cNvPr id="14" name="Picture 13">
            <a:extLst>
              <a:ext uri="{FF2B5EF4-FFF2-40B4-BE49-F238E27FC236}">
                <a16:creationId xmlns:a16="http://schemas.microsoft.com/office/drawing/2014/main" id="{1FCB7B3A-1037-4381-886A-92B21FABA815}"/>
              </a:ext>
            </a:extLst>
          </p:cNvPr>
          <p:cNvPicPr>
            <a:picLocks noChangeAspect="1"/>
          </p:cNvPicPr>
          <p:nvPr/>
        </p:nvPicPr>
        <p:blipFill rotWithShape="1">
          <a:blip r:embed="rId3">
            <a:extLst>
              <a:ext uri="{28A0092B-C50C-407E-A947-70E740481C1C}">
                <a14:useLocalDpi xmlns:a14="http://schemas.microsoft.com/office/drawing/2010/main" val="0"/>
              </a:ext>
            </a:extLst>
          </a:blip>
          <a:srcRect l="66470" t="24219" r="9792" b="30030"/>
          <a:stretch/>
        </p:blipFill>
        <p:spPr>
          <a:xfrm>
            <a:off x="5147794" y="2627743"/>
            <a:ext cx="1263908" cy="1379205"/>
          </a:xfrm>
          <a:prstGeom prst="rect">
            <a:avLst/>
          </a:prstGeom>
        </p:spPr>
      </p:pic>
      <p:pic>
        <p:nvPicPr>
          <p:cNvPr id="20" name="Picture 19">
            <a:extLst>
              <a:ext uri="{FF2B5EF4-FFF2-40B4-BE49-F238E27FC236}">
                <a16:creationId xmlns:a16="http://schemas.microsoft.com/office/drawing/2014/main" id="{066AFBA5-67A2-44D3-BC42-C8635BCAADD0}"/>
              </a:ext>
            </a:extLst>
          </p:cNvPr>
          <p:cNvPicPr>
            <a:picLocks noChangeAspect="1"/>
          </p:cNvPicPr>
          <p:nvPr/>
        </p:nvPicPr>
        <p:blipFill rotWithShape="1">
          <a:blip r:embed="rId3">
            <a:extLst>
              <a:ext uri="{28A0092B-C50C-407E-A947-70E740481C1C}">
                <a14:useLocalDpi xmlns:a14="http://schemas.microsoft.com/office/drawing/2010/main" val="0"/>
              </a:ext>
            </a:extLst>
          </a:blip>
          <a:srcRect l="823" r="725" b="94259"/>
          <a:stretch/>
        </p:blipFill>
        <p:spPr>
          <a:xfrm>
            <a:off x="237433" y="1590924"/>
            <a:ext cx="6552995" cy="248134"/>
          </a:xfrm>
          <a:prstGeom prst="rect">
            <a:avLst/>
          </a:prstGeom>
        </p:spPr>
      </p:pic>
      <p:sp>
        <p:nvSpPr>
          <p:cNvPr id="21" name="Rectangle 20">
            <a:extLst>
              <a:ext uri="{FF2B5EF4-FFF2-40B4-BE49-F238E27FC236}">
                <a16:creationId xmlns:a16="http://schemas.microsoft.com/office/drawing/2014/main" id="{E73A348B-C214-4B9A-BF02-DDA6574521FD}"/>
              </a:ext>
            </a:extLst>
          </p:cNvPr>
          <p:cNvSpPr/>
          <p:nvPr/>
        </p:nvSpPr>
        <p:spPr>
          <a:xfrm>
            <a:off x="6790428" y="1590924"/>
            <a:ext cx="963310" cy="47445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8CF4D96-E7B3-482B-86FF-66C701414311}"/>
              </a:ext>
            </a:extLst>
          </p:cNvPr>
          <p:cNvSpPr/>
          <p:nvPr/>
        </p:nvSpPr>
        <p:spPr>
          <a:xfrm rot="16200000">
            <a:off x="3062679" y="2607735"/>
            <a:ext cx="902505" cy="65529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0D67A62-29C5-4AB7-A691-CFF2A516B889}"/>
              </a:ext>
            </a:extLst>
          </p:cNvPr>
          <p:cNvSpPr/>
          <p:nvPr/>
        </p:nvSpPr>
        <p:spPr>
          <a:xfrm rot="16200000">
            <a:off x="3544333" y="-2567511"/>
            <a:ext cx="902505" cy="75163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577C1C-5C69-4586-9576-EBD97EB9E371}"/>
              </a:ext>
            </a:extLst>
          </p:cNvPr>
          <p:cNvSpPr>
            <a:spLocks noGrp="1"/>
          </p:cNvSpPr>
          <p:nvPr>
            <p:ph type="title"/>
          </p:nvPr>
        </p:nvSpPr>
        <p:spPr>
          <a:xfrm>
            <a:off x="6584571" y="1371600"/>
            <a:ext cx="4300916" cy="1396538"/>
          </a:xfrm>
        </p:spPr>
        <p:txBody>
          <a:bodyPr anchor="b">
            <a:normAutofit fontScale="90000"/>
          </a:bodyPr>
          <a:lstStyle/>
          <a:p>
            <a:r>
              <a:rPr lang="en-US" dirty="0"/>
              <a:t>Welcome to our Blood Bucket</a:t>
            </a:r>
          </a:p>
        </p:txBody>
      </p:sp>
      <p:sp>
        <p:nvSpPr>
          <p:cNvPr id="4" name="Text Placeholder 3">
            <a:extLst>
              <a:ext uri="{FF2B5EF4-FFF2-40B4-BE49-F238E27FC236}">
                <a16:creationId xmlns:a16="http://schemas.microsoft.com/office/drawing/2014/main" id="{471FDC7A-35B8-400F-AF26-E5FEA51C4F2D}"/>
              </a:ext>
            </a:extLst>
          </p:cNvPr>
          <p:cNvSpPr>
            <a:spLocks noGrp="1"/>
          </p:cNvSpPr>
          <p:nvPr>
            <p:ph type="body" sz="half" idx="2"/>
          </p:nvPr>
        </p:nvSpPr>
        <p:spPr>
          <a:xfrm>
            <a:off x="6584571" y="2908700"/>
            <a:ext cx="4300916" cy="2490387"/>
          </a:xfrm>
        </p:spPr>
        <p:txBody>
          <a:bodyPr>
            <a:normAutofit/>
          </a:bodyPr>
          <a:lstStyle/>
          <a:p>
            <a:r>
              <a:rPr lang="en-US" sz="2400" dirty="0"/>
              <a:t>Here user can chose from two option.</a:t>
            </a:r>
            <a:br>
              <a:rPr lang="en-US" sz="2400" dirty="0"/>
            </a:br>
            <a:r>
              <a:rPr lang="en-US" sz="2400" dirty="0"/>
              <a:t>1) Find Donor</a:t>
            </a:r>
            <a:br>
              <a:rPr lang="en-US" sz="2400" dirty="0"/>
            </a:br>
            <a:r>
              <a:rPr lang="en-US" sz="2400" dirty="0"/>
              <a:t>2) Be a Donor</a:t>
            </a:r>
          </a:p>
        </p:txBody>
      </p:sp>
      <p:sp>
        <p:nvSpPr>
          <p:cNvPr id="27" name="Rectangle 26">
            <a:extLst>
              <a:ext uri="{FF2B5EF4-FFF2-40B4-BE49-F238E27FC236}">
                <a16:creationId xmlns:a16="http://schemas.microsoft.com/office/drawing/2014/main" id="{B63F4A78-1A48-474F-BF72-4736631D4B06}"/>
              </a:ext>
            </a:extLst>
          </p:cNvPr>
          <p:cNvSpPr/>
          <p:nvPr/>
        </p:nvSpPr>
        <p:spPr>
          <a:xfrm>
            <a:off x="-725877" y="739388"/>
            <a:ext cx="963310" cy="57484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0985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7C1C-5C69-4586-9576-EBD97EB9E371}"/>
              </a:ext>
            </a:extLst>
          </p:cNvPr>
          <p:cNvSpPr>
            <a:spLocks noGrp="1"/>
          </p:cNvSpPr>
          <p:nvPr>
            <p:ph type="title"/>
          </p:nvPr>
        </p:nvSpPr>
        <p:spPr/>
        <p:txBody>
          <a:bodyPr>
            <a:normAutofit/>
          </a:bodyPr>
          <a:lstStyle/>
          <a:p>
            <a:r>
              <a:rPr lang="en-US" dirty="0"/>
              <a:t>Be a Donor</a:t>
            </a:r>
          </a:p>
        </p:txBody>
      </p:sp>
      <p:sp>
        <p:nvSpPr>
          <p:cNvPr id="4" name="Text Placeholder 3">
            <a:extLst>
              <a:ext uri="{FF2B5EF4-FFF2-40B4-BE49-F238E27FC236}">
                <a16:creationId xmlns:a16="http://schemas.microsoft.com/office/drawing/2014/main" id="{471FDC7A-35B8-400F-AF26-E5FEA51C4F2D}"/>
              </a:ext>
            </a:extLst>
          </p:cNvPr>
          <p:cNvSpPr>
            <a:spLocks noGrp="1"/>
          </p:cNvSpPr>
          <p:nvPr>
            <p:ph type="body" sz="half" idx="2"/>
          </p:nvPr>
        </p:nvSpPr>
        <p:spPr>
          <a:xfrm>
            <a:off x="6584571" y="2908700"/>
            <a:ext cx="4300916" cy="2490387"/>
          </a:xfrm>
        </p:spPr>
        <p:txBody>
          <a:bodyPr>
            <a:normAutofit/>
          </a:bodyPr>
          <a:lstStyle/>
          <a:p>
            <a:r>
              <a:rPr lang="en-US" sz="2400" dirty="0"/>
              <a:t>Here user can register him/herself to become a donor</a:t>
            </a:r>
          </a:p>
        </p:txBody>
      </p:sp>
      <p:pic>
        <p:nvPicPr>
          <p:cNvPr id="14" name="Picture 13">
            <a:extLst>
              <a:ext uri="{FF2B5EF4-FFF2-40B4-BE49-F238E27FC236}">
                <a16:creationId xmlns:a16="http://schemas.microsoft.com/office/drawing/2014/main" id="{1FCB7B3A-1037-4381-886A-92B21FABA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995" y="1615477"/>
            <a:ext cx="6211389" cy="3519563"/>
          </a:xfrm>
          <a:prstGeom prst="rect">
            <a:avLst/>
          </a:prstGeom>
        </p:spPr>
      </p:pic>
      <p:pic>
        <p:nvPicPr>
          <p:cNvPr id="5" name="Picture 4">
            <a:extLst>
              <a:ext uri="{FF2B5EF4-FFF2-40B4-BE49-F238E27FC236}">
                <a16:creationId xmlns:a16="http://schemas.microsoft.com/office/drawing/2014/main" id="{CD565C1A-B6DD-49AC-9B7D-52F261B6E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855" y="1962345"/>
            <a:ext cx="2813084" cy="3038863"/>
          </a:xfrm>
          <a:prstGeom prst="rect">
            <a:avLst/>
          </a:prstGeom>
        </p:spPr>
      </p:pic>
    </p:spTree>
    <p:extLst>
      <p:ext uri="{BB962C8B-B14F-4D97-AF65-F5344CB8AC3E}">
        <p14:creationId xmlns:p14="http://schemas.microsoft.com/office/powerpoint/2010/main" val="3651489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7C1C-5C69-4586-9576-EBD97EB9E371}"/>
              </a:ext>
            </a:extLst>
          </p:cNvPr>
          <p:cNvSpPr>
            <a:spLocks noGrp="1"/>
          </p:cNvSpPr>
          <p:nvPr>
            <p:ph type="title"/>
          </p:nvPr>
        </p:nvSpPr>
        <p:spPr/>
        <p:txBody>
          <a:bodyPr>
            <a:normAutofit/>
          </a:bodyPr>
          <a:lstStyle/>
          <a:p>
            <a:r>
              <a:rPr lang="en-US" dirty="0"/>
              <a:t>User Sign in</a:t>
            </a:r>
          </a:p>
        </p:txBody>
      </p:sp>
      <p:sp>
        <p:nvSpPr>
          <p:cNvPr id="4" name="Text Placeholder 3">
            <a:extLst>
              <a:ext uri="{FF2B5EF4-FFF2-40B4-BE49-F238E27FC236}">
                <a16:creationId xmlns:a16="http://schemas.microsoft.com/office/drawing/2014/main" id="{471FDC7A-35B8-400F-AF26-E5FEA51C4F2D}"/>
              </a:ext>
            </a:extLst>
          </p:cNvPr>
          <p:cNvSpPr>
            <a:spLocks noGrp="1"/>
          </p:cNvSpPr>
          <p:nvPr>
            <p:ph type="body" sz="half" idx="2"/>
          </p:nvPr>
        </p:nvSpPr>
        <p:spPr/>
        <p:txBody>
          <a:bodyPr>
            <a:normAutofit/>
          </a:bodyPr>
          <a:lstStyle/>
          <a:p>
            <a:r>
              <a:rPr lang="en-US" sz="2400" dirty="0"/>
              <a:t>To find donor user has to sign in first to avoid any misuse of this system.</a:t>
            </a:r>
          </a:p>
        </p:txBody>
      </p:sp>
      <p:pic>
        <p:nvPicPr>
          <p:cNvPr id="14" name="Picture 13">
            <a:extLst>
              <a:ext uri="{FF2B5EF4-FFF2-40B4-BE49-F238E27FC236}">
                <a16:creationId xmlns:a16="http://schemas.microsoft.com/office/drawing/2014/main" id="{1FCB7B3A-1037-4381-886A-92B21FABA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75" y="1615477"/>
            <a:ext cx="6288830" cy="3519563"/>
          </a:xfrm>
          <a:prstGeom prst="rect">
            <a:avLst/>
          </a:prstGeom>
        </p:spPr>
      </p:pic>
    </p:spTree>
    <p:extLst>
      <p:ext uri="{BB962C8B-B14F-4D97-AF65-F5344CB8AC3E}">
        <p14:creationId xmlns:p14="http://schemas.microsoft.com/office/powerpoint/2010/main" val="274887252"/>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emplate/>
  <TotalTime>233</TotalTime>
  <Words>544</Words>
  <Application>Microsoft Office PowerPoint</Application>
  <PresentationFormat>Widescreen</PresentationFormat>
  <Paragraphs>103</Paragraphs>
  <Slides>37</Slides>
  <Notes>0</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 Light</vt:lpstr>
      <vt:lpstr>Rockwell</vt:lpstr>
      <vt:lpstr>Wingdings</vt:lpstr>
      <vt:lpstr>Atlas</vt:lpstr>
      <vt:lpstr>BLOOD BUCKET</vt:lpstr>
      <vt:lpstr>PowerPoint Presentation</vt:lpstr>
      <vt:lpstr>Objective Of Blood Bucket</vt:lpstr>
      <vt:lpstr>Tools Used</vt:lpstr>
      <vt:lpstr>Let’s see the User Interface and the Features of Blood Bucket</vt:lpstr>
      <vt:lpstr>Flow Chart of System</vt:lpstr>
      <vt:lpstr>Welcome to our Blood Bucket</vt:lpstr>
      <vt:lpstr>Be a Donor</vt:lpstr>
      <vt:lpstr>User Sign in</vt:lpstr>
      <vt:lpstr>Find Donor</vt:lpstr>
      <vt:lpstr>Find Donor</vt:lpstr>
      <vt:lpstr>Admin Sign in</vt:lpstr>
      <vt:lpstr>Database</vt:lpstr>
      <vt:lpstr>Update / delete</vt:lpstr>
      <vt:lpstr>Let’s Learn More About Blood Bucket</vt:lpstr>
      <vt:lpstr>Entity Relationship Diagram</vt:lpstr>
      <vt:lpstr>System Requirement (Hardware)</vt:lpstr>
      <vt:lpstr>System Requirement (Software)</vt:lpstr>
      <vt:lpstr>PowerPoint Presentation</vt:lpstr>
      <vt:lpstr>PowerPoint Presentation</vt:lpstr>
      <vt:lpstr>Why Blood Bucket?</vt:lpstr>
      <vt:lpstr>Limitations</vt:lpstr>
      <vt:lpstr>Future of Blood Bucket</vt:lpstr>
      <vt:lpstr>What we have Learned.</vt:lpstr>
      <vt:lpstr>Let’s Have a Look on Code</vt:lpstr>
      <vt:lpstr>Welcome to our Blood Bucket</vt:lpstr>
      <vt:lpstr>Be a Donor (Registration)</vt:lpstr>
      <vt:lpstr>User Log in</vt:lpstr>
      <vt:lpstr>Be a Donor</vt:lpstr>
      <vt:lpstr>Hospital</vt:lpstr>
      <vt:lpstr>Hospital</vt:lpstr>
      <vt:lpstr>Admin Sign in</vt:lpstr>
      <vt:lpstr>Database</vt:lpstr>
      <vt:lpstr>Next, Previous, Log Out</vt:lpstr>
      <vt:lpstr>Update / Delete</vt:lpstr>
      <vt:lpstr>There is no great joy than saving a soul.</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BUCKET</dc:title>
  <dc:creator>User</dc:creator>
  <cp:lastModifiedBy>User</cp:lastModifiedBy>
  <cp:revision>39</cp:revision>
  <dcterms:created xsi:type="dcterms:W3CDTF">2019-02-24T22:04:54Z</dcterms:created>
  <dcterms:modified xsi:type="dcterms:W3CDTF">2019-02-27T03:49:07Z</dcterms:modified>
</cp:coreProperties>
</file>